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1"/>
  </p:notesMasterIdLst>
  <p:sldIdLst>
    <p:sldId id="256" r:id="rId2"/>
    <p:sldId id="278" r:id="rId3"/>
    <p:sldId id="454" r:id="rId4"/>
    <p:sldId id="280" r:id="rId5"/>
    <p:sldId id="281" r:id="rId6"/>
    <p:sldId id="282" r:id="rId7"/>
    <p:sldId id="283" r:id="rId8"/>
    <p:sldId id="284" r:id="rId9"/>
    <p:sldId id="285" r:id="rId10"/>
    <p:sldId id="291" r:id="rId11"/>
    <p:sldId id="286" r:id="rId12"/>
    <p:sldId id="292" r:id="rId13"/>
    <p:sldId id="294" r:id="rId14"/>
    <p:sldId id="455" r:id="rId15"/>
    <p:sldId id="456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57" r:id="rId69"/>
    <p:sldId id="417" r:id="rId70"/>
    <p:sldId id="418" r:id="rId71"/>
    <p:sldId id="419" r:id="rId72"/>
    <p:sldId id="420" r:id="rId73"/>
    <p:sldId id="421" r:id="rId74"/>
    <p:sldId id="422" r:id="rId75"/>
    <p:sldId id="423" r:id="rId76"/>
    <p:sldId id="424" r:id="rId77"/>
    <p:sldId id="425" r:id="rId78"/>
    <p:sldId id="426" r:id="rId79"/>
    <p:sldId id="427" r:id="rId80"/>
    <p:sldId id="428" r:id="rId81"/>
    <p:sldId id="429" r:id="rId82"/>
    <p:sldId id="430" r:id="rId83"/>
    <p:sldId id="431" r:id="rId84"/>
    <p:sldId id="432" r:id="rId85"/>
    <p:sldId id="433" r:id="rId86"/>
    <p:sldId id="434" r:id="rId87"/>
    <p:sldId id="435" r:id="rId88"/>
    <p:sldId id="436" r:id="rId89"/>
    <p:sldId id="437" r:id="rId90"/>
    <p:sldId id="438" r:id="rId91"/>
    <p:sldId id="439" r:id="rId92"/>
    <p:sldId id="440" r:id="rId93"/>
    <p:sldId id="441" r:id="rId94"/>
    <p:sldId id="442" r:id="rId95"/>
    <p:sldId id="443" r:id="rId96"/>
    <p:sldId id="444" r:id="rId97"/>
    <p:sldId id="445" r:id="rId98"/>
    <p:sldId id="446" r:id="rId99"/>
    <p:sldId id="447" r:id="rId100"/>
    <p:sldId id="448" r:id="rId101"/>
    <p:sldId id="449" r:id="rId102"/>
    <p:sldId id="450" r:id="rId103"/>
    <p:sldId id="451" r:id="rId104"/>
    <p:sldId id="452" r:id="rId105"/>
    <p:sldId id="453" r:id="rId106"/>
    <p:sldId id="458" r:id="rId107"/>
    <p:sldId id="526" r:id="rId108"/>
    <p:sldId id="527" r:id="rId109"/>
    <p:sldId id="531" r:id="rId110"/>
    <p:sldId id="541" r:id="rId111"/>
    <p:sldId id="525" r:id="rId112"/>
    <p:sldId id="530" r:id="rId113"/>
    <p:sldId id="529" r:id="rId114"/>
    <p:sldId id="528" r:id="rId115"/>
    <p:sldId id="533" r:id="rId116"/>
    <p:sldId id="534" r:id="rId117"/>
    <p:sldId id="535" r:id="rId118"/>
    <p:sldId id="536" r:id="rId119"/>
    <p:sldId id="538" r:id="rId120"/>
    <p:sldId id="532" r:id="rId121"/>
    <p:sldId id="539" r:id="rId122"/>
    <p:sldId id="537" r:id="rId123"/>
    <p:sldId id="540" r:id="rId124"/>
    <p:sldId id="542" r:id="rId125"/>
    <p:sldId id="543" r:id="rId126"/>
    <p:sldId id="544" r:id="rId127"/>
    <p:sldId id="545" r:id="rId128"/>
    <p:sldId id="602" r:id="rId129"/>
    <p:sldId id="549" r:id="rId130"/>
    <p:sldId id="547" r:id="rId131"/>
    <p:sldId id="548" r:id="rId132"/>
    <p:sldId id="550" r:id="rId133"/>
    <p:sldId id="551" r:id="rId134"/>
    <p:sldId id="552" r:id="rId135"/>
    <p:sldId id="553" r:id="rId136"/>
    <p:sldId id="554" r:id="rId137"/>
    <p:sldId id="555" r:id="rId138"/>
    <p:sldId id="556" r:id="rId139"/>
    <p:sldId id="557" r:id="rId140"/>
    <p:sldId id="558" r:id="rId141"/>
    <p:sldId id="559" r:id="rId142"/>
    <p:sldId id="560" r:id="rId143"/>
    <p:sldId id="561" r:id="rId144"/>
    <p:sldId id="562" r:id="rId145"/>
    <p:sldId id="563" r:id="rId146"/>
    <p:sldId id="564" r:id="rId147"/>
    <p:sldId id="565" r:id="rId148"/>
    <p:sldId id="566" r:id="rId149"/>
    <p:sldId id="567" r:id="rId150"/>
    <p:sldId id="568" r:id="rId151"/>
    <p:sldId id="569" r:id="rId152"/>
    <p:sldId id="570" r:id="rId153"/>
    <p:sldId id="571" r:id="rId154"/>
    <p:sldId id="572" r:id="rId155"/>
    <p:sldId id="573" r:id="rId156"/>
    <p:sldId id="574" r:id="rId157"/>
    <p:sldId id="575" r:id="rId158"/>
    <p:sldId id="576" r:id="rId159"/>
    <p:sldId id="577" r:id="rId160"/>
    <p:sldId id="578" r:id="rId161"/>
    <p:sldId id="579" r:id="rId162"/>
    <p:sldId id="580" r:id="rId163"/>
    <p:sldId id="581" r:id="rId164"/>
    <p:sldId id="582" r:id="rId165"/>
    <p:sldId id="583" r:id="rId166"/>
    <p:sldId id="584" r:id="rId167"/>
    <p:sldId id="585" r:id="rId168"/>
    <p:sldId id="586" r:id="rId169"/>
    <p:sldId id="587" r:id="rId170"/>
    <p:sldId id="588" r:id="rId171"/>
    <p:sldId id="589" r:id="rId172"/>
    <p:sldId id="590" r:id="rId173"/>
    <p:sldId id="591" r:id="rId174"/>
    <p:sldId id="592" r:id="rId175"/>
    <p:sldId id="593" r:id="rId176"/>
    <p:sldId id="594" r:id="rId177"/>
    <p:sldId id="595" r:id="rId178"/>
    <p:sldId id="596" r:id="rId179"/>
    <p:sldId id="597" r:id="rId180"/>
    <p:sldId id="598" r:id="rId181"/>
    <p:sldId id="599" r:id="rId182"/>
    <p:sldId id="600" r:id="rId183"/>
    <p:sldId id="601" r:id="rId184"/>
    <p:sldId id="607" r:id="rId185"/>
    <p:sldId id="603" r:id="rId186"/>
    <p:sldId id="604" r:id="rId187"/>
    <p:sldId id="605" r:id="rId188"/>
    <p:sldId id="606" r:id="rId189"/>
    <p:sldId id="609" r:id="rId190"/>
    <p:sldId id="610" r:id="rId191"/>
    <p:sldId id="611" r:id="rId192"/>
    <p:sldId id="612" r:id="rId193"/>
    <p:sldId id="613" r:id="rId194"/>
    <p:sldId id="614" r:id="rId195"/>
    <p:sldId id="615" r:id="rId196"/>
    <p:sldId id="616" r:id="rId197"/>
    <p:sldId id="617" r:id="rId198"/>
    <p:sldId id="618" r:id="rId199"/>
    <p:sldId id="619" r:id="rId200"/>
    <p:sldId id="620" r:id="rId201"/>
    <p:sldId id="621" r:id="rId202"/>
    <p:sldId id="622" r:id="rId203"/>
    <p:sldId id="623" r:id="rId204"/>
    <p:sldId id="624" r:id="rId205"/>
    <p:sldId id="625" r:id="rId206"/>
    <p:sldId id="626" r:id="rId207"/>
    <p:sldId id="627" r:id="rId208"/>
    <p:sldId id="628" r:id="rId209"/>
    <p:sldId id="629" r:id="rId210"/>
    <p:sldId id="630" r:id="rId211"/>
    <p:sldId id="631" r:id="rId212"/>
    <p:sldId id="632" r:id="rId213"/>
    <p:sldId id="634" r:id="rId214"/>
    <p:sldId id="633" r:id="rId215"/>
    <p:sldId id="635" r:id="rId216"/>
    <p:sldId id="636" r:id="rId217"/>
    <p:sldId id="637" r:id="rId218"/>
    <p:sldId id="638" r:id="rId219"/>
    <p:sldId id="639" r:id="rId220"/>
    <p:sldId id="640" r:id="rId221"/>
    <p:sldId id="641" r:id="rId222"/>
    <p:sldId id="642" r:id="rId223"/>
    <p:sldId id="643" r:id="rId224"/>
    <p:sldId id="459" r:id="rId225"/>
    <p:sldId id="296" r:id="rId226"/>
    <p:sldId id="297" r:id="rId227"/>
    <p:sldId id="298" r:id="rId228"/>
    <p:sldId id="299" r:id="rId229"/>
    <p:sldId id="308" r:id="rId230"/>
    <p:sldId id="309" r:id="rId231"/>
    <p:sldId id="300" r:id="rId232"/>
    <p:sldId id="301" r:id="rId233"/>
    <p:sldId id="302" r:id="rId234"/>
    <p:sldId id="303" r:id="rId235"/>
    <p:sldId id="304" r:id="rId236"/>
    <p:sldId id="305" r:id="rId237"/>
    <p:sldId id="306" r:id="rId238"/>
    <p:sldId id="307" r:id="rId239"/>
    <p:sldId id="310" r:id="rId240"/>
    <p:sldId id="312" r:id="rId241"/>
    <p:sldId id="311" r:id="rId242"/>
    <p:sldId id="313" r:id="rId243"/>
    <p:sldId id="314" r:id="rId244"/>
    <p:sldId id="315" r:id="rId245"/>
    <p:sldId id="316" r:id="rId246"/>
    <p:sldId id="317" r:id="rId247"/>
    <p:sldId id="318" r:id="rId248"/>
    <p:sldId id="319" r:id="rId249"/>
    <p:sldId id="320" r:id="rId250"/>
    <p:sldId id="460" r:id="rId251"/>
    <p:sldId id="322" r:id="rId252"/>
    <p:sldId id="323" r:id="rId253"/>
    <p:sldId id="324" r:id="rId254"/>
    <p:sldId id="325" r:id="rId255"/>
    <p:sldId id="326" r:id="rId256"/>
    <p:sldId id="328" r:id="rId257"/>
    <p:sldId id="346" r:id="rId258"/>
    <p:sldId id="329" r:id="rId259"/>
    <p:sldId id="330" r:id="rId260"/>
    <p:sldId id="331" r:id="rId261"/>
    <p:sldId id="332" r:id="rId262"/>
    <p:sldId id="333" r:id="rId263"/>
    <p:sldId id="334" r:id="rId264"/>
    <p:sldId id="335" r:id="rId265"/>
    <p:sldId id="337" r:id="rId266"/>
    <p:sldId id="338" r:id="rId267"/>
    <p:sldId id="339" r:id="rId268"/>
    <p:sldId id="340" r:id="rId269"/>
    <p:sldId id="341" r:id="rId270"/>
    <p:sldId id="342" r:id="rId271"/>
    <p:sldId id="343" r:id="rId272"/>
    <p:sldId id="344" r:id="rId273"/>
    <p:sldId id="345" r:id="rId274"/>
    <p:sldId id="347" r:id="rId275"/>
    <p:sldId id="461" r:id="rId276"/>
    <p:sldId id="349" r:id="rId277"/>
    <p:sldId id="350" r:id="rId278"/>
    <p:sldId id="351" r:id="rId279"/>
    <p:sldId id="353" r:id="rId280"/>
    <p:sldId id="354" r:id="rId281"/>
    <p:sldId id="355" r:id="rId282"/>
    <p:sldId id="356" r:id="rId283"/>
    <p:sldId id="357" r:id="rId284"/>
    <p:sldId id="358" r:id="rId285"/>
    <p:sldId id="478" r:id="rId286"/>
    <p:sldId id="359" r:id="rId287"/>
    <p:sldId id="360" r:id="rId288"/>
    <p:sldId id="361" r:id="rId289"/>
    <p:sldId id="362" r:id="rId290"/>
    <p:sldId id="462" r:id="rId291"/>
    <p:sldId id="463" r:id="rId292"/>
    <p:sldId id="464" r:id="rId293"/>
    <p:sldId id="465" r:id="rId294"/>
    <p:sldId id="466" r:id="rId295"/>
    <p:sldId id="467" r:id="rId296"/>
    <p:sldId id="468" r:id="rId297"/>
    <p:sldId id="469" r:id="rId298"/>
    <p:sldId id="470" r:id="rId299"/>
    <p:sldId id="471" r:id="rId300"/>
    <p:sldId id="472" r:id="rId301"/>
    <p:sldId id="473" r:id="rId302"/>
    <p:sldId id="474" r:id="rId303"/>
    <p:sldId id="475" r:id="rId304"/>
    <p:sldId id="476" r:id="rId305"/>
    <p:sldId id="477" r:id="rId306"/>
    <p:sldId id="479" r:id="rId307"/>
    <p:sldId id="480" r:id="rId308"/>
    <p:sldId id="481" r:id="rId309"/>
    <p:sldId id="482" r:id="rId310"/>
    <p:sldId id="487" r:id="rId311"/>
    <p:sldId id="488" r:id="rId312"/>
    <p:sldId id="489" r:id="rId313"/>
    <p:sldId id="483" r:id="rId314"/>
    <p:sldId id="490" r:id="rId315"/>
    <p:sldId id="491" r:id="rId316"/>
    <p:sldId id="492" r:id="rId317"/>
    <p:sldId id="493" r:id="rId318"/>
    <p:sldId id="494" r:id="rId319"/>
    <p:sldId id="495" r:id="rId320"/>
    <p:sldId id="496" r:id="rId321"/>
    <p:sldId id="497" r:id="rId322"/>
    <p:sldId id="498" r:id="rId323"/>
    <p:sldId id="499" r:id="rId324"/>
    <p:sldId id="500" r:id="rId325"/>
    <p:sldId id="501" r:id="rId326"/>
    <p:sldId id="502" r:id="rId327"/>
    <p:sldId id="503" r:id="rId328"/>
    <p:sldId id="504" r:id="rId329"/>
    <p:sldId id="505" r:id="rId330"/>
    <p:sldId id="506" r:id="rId331"/>
    <p:sldId id="507" r:id="rId332"/>
    <p:sldId id="508" r:id="rId333"/>
    <p:sldId id="509" r:id="rId334"/>
    <p:sldId id="510" r:id="rId335"/>
    <p:sldId id="511" r:id="rId336"/>
    <p:sldId id="512" r:id="rId337"/>
    <p:sldId id="513" r:id="rId338"/>
    <p:sldId id="514" r:id="rId339"/>
    <p:sldId id="515" r:id="rId340"/>
    <p:sldId id="516" r:id="rId341"/>
    <p:sldId id="517" r:id="rId342"/>
    <p:sldId id="518" r:id="rId343"/>
    <p:sldId id="519" r:id="rId344"/>
    <p:sldId id="520" r:id="rId345"/>
    <p:sldId id="521" r:id="rId346"/>
    <p:sldId id="522" r:id="rId347"/>
    <p:sldId id="523" r:id="rId348"/>
    <p:sldId id="524" r:id="rId349"/>
    <p:sldId id="277" r:id="rId35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217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0" autoAdjust="0"/>
    <p:restoredTop sz="94465" autoAdjust="0"/>
  </p:normalViewPr>
  <p:slideViewPr>
    <p:cSldViewPr>
      <p:cViewPr varScale="1">
        <p:scale>
          <a:sx n="55" d="100"/>
          <a:sy n="55" d="100"/>
        </p:scale>
        <p:origin x="763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1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09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350" Type="http://schemas.openxmlformats.org/officeDocument/2006/relationships/slide" Target="slides/slide349.xml"/><Relationship Id="rId35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notesMaster" Target="notesMasters/notesMaster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theme" Target="theme/theme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23064-6A34-4411-AF6F-DE30F457B321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5365F-3E62-4481-B3E7-8F6F9D7C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792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039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1621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6127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2113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24033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742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631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33338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479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371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5647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2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66675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68377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07867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2632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45568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975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427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18202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150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0824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946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281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602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28408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2647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910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067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18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869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2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836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1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57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34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66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113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210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83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57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32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914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4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24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33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05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518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58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88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937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16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44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97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809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36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890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875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574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84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4980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59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95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0391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705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557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13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5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37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870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5812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573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352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114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750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4798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05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959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317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228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748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100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1754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235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9697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7979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7530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009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7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71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195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439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740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039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2270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3568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409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9228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1150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362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667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7803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2501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005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543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3532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258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20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1847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9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560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124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4310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9834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2256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7748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882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98408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453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4053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60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365F-3E62-4481-B3E7-8F6F9D7C17B3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79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/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904875" y="1779722"/>
            <a:ext cx="16478250" cy="70108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594359">
              <a:lnSpc>
                <a:spcPct val="100000"/>
              </a:lnSpc>
              <a:spcBef>
                <a:spcPts val="0"/>
              </a:spcBef>
              <a:buNone/>
              <a:defRPr sz="3960" b="1"/>
            </a:lvl1pPr>
          </a:lstStyle>
          <a:p>
            <a:pPr>
              <a:defRPr/>
            </a:pPr>
            <a:r>
              <a:rPr lang="en-US" altLang="ko-KR"/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/>
              <a:t>슬라이드 구분점 텍스트</a:t>
            </a:r>
          </a:p>
          <a:p>
            <a:pPr lvl="1">
              <a:defRPr/>
            </a:pP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4">
              <a:defRPr/>
            </a:pPr>
            <a:endParaRPr lang="en-US" altLang="ko-KR"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277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6.png"/><Relationship Id="rId4" Type="http://schemas.openxmlformats.org/officeDocument/2006/relationships/image" Target="../media/image1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6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7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15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1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11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11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11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8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0.png"/><Relationship Id="rId5" Type="http://schemas.openxmlformats.org/officeDocument/2006/relationships/image" Target="../media/image247.png"/><Relationship Id="rId4" Type="http://schemas.openxmlformats.org/officeDocument/2006/relationships/image" Target="../media/image269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3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4.png"/><Relationship Id="rId4" Type="http://schemas.openxmlformats.org/officeDocument/2006/relationships/image" Target="../media/image250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5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4.png"/><Relationship Id="rId4" Type="http://schemas.openxmlformats.org/officeDocument/2006/relationships/image" Target="../media/image1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5.png"/><Relationship Id="rId4" Type="http://schemas.openxmlformats.org/officeDocument/2006/relationships/image" Target="../media/image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9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7.png"/><Relationship Id="rId4" Type="http://schemas.openxmlformats.org/officeDocument/2006/relationships/image" Target="../media/image298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297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2.png"/><Relationship Id="rId4" Type="http://schemas.openxmlformats.org/officeDocument/2006/relationships/image" Target="../media/image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3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4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0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7.png"/><Relationship Id="rId4" Type="http://schemas.openxmlformats.org/officeDocument/2006/relationships/image" Target="../media/image250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2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1.png"/><Relationship Id="rId4" Type="http://schemas.openxmlformats.org/officeDocument/2006/relationships/image" Target="../media/image330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3.png"/><Relationship Id="rId5" Type="http://schemas.openxmlformats.org/officeDocument/2006/relationships/image" Target="../media/image341.png"/><Relationship Id="rId4" Type="http://schemas.openxmlformats.org/officeDocument/2006/relationships/image" Target="../media/image342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4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15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6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6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6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6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0.png"/><Relationship Id="rId4" Type="http://schemas.openxmlformats.org/officeDocument/2006/relationships/image" Target="../media/image358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1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1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2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3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3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7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8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3.png"/><Relationship Id="rId4" Type="http://schemas.openxmlformats.org/officeDocument/2006/relationships/image" Target="../media/image374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8.png"/><Relationship Id="rId4" Type="http://schemas.openxmlformats.org/officeDocument/2006/relationships/image" Target="../media/image376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9.png"/><Relationship Id="rId4" Type="http://schemas.openxmlformats.org/officeDocument/2006/relationships/image" Target="../media/image376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2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3.png"/><Relationship Id="rId4" Type="http://schemas.openxmlformats.org/officeDocument/2006/relationships/image" Target="../media/image381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1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9.png"/><Relationship Id="rId4" Type="http://schemas.openxmlformats.org/officeDocument/2006/relationships/image" Target="../media/image386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5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5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6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4.png"/><Relationship Id="rId4" Type="http://schemas.openxmlformats.org/officeDocument/2006/relationships/image" Target="../media/image403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7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8.png"/><Relationship Id="rId4" Type="http://schemas.openxmlformats.org/officeDocument/2006/relationships/image" Target="../media/image4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2.png"/><Relationship Id="rId5" Type="http://schemas.openxmlformats.org/officeDocument/2006/relationships/image" Target="../media/image408.png"/><Relationship Id="rId4" Type="http://schemas.openxmlformats.org/officeDocument/2006/relationships/image" Target="../media/image411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7.png"/><Relationship Id="rId5" Type="http://schemas.openxmlformats.org/officeDocument/2006/relationships/image" Target="../media/image413.png"/><Relationship Id="rId4" Type="http://schemas.openxmlformats.org/officeDocument/2006/relationships/image" Target="../media/image15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9.png"/><Relationship Id="rId5" Type="http://schemas.openxmlformats.org/officeDocument/2006/relationships/image" Target="../media/image417.png"/><Relationship Id="rId4" Type="http://schemas.openxmlformats.org/officeDocument/2006/relationships/image" Target="../media/image418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0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3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5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6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7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0.png"/></Relationships>
</file>

<file path=ppt/slides/_rels/slide3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t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tif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tif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37.tif"/><Relationship Id="rId4" Type="http://schemas.openxmlformats.org/officeDocument/2006/relationships/image" Target="../media/image36.t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2">
            <a:alphaModFix amt="50000"/>
            <a:lum/>
          </a:blip>
          <a:srcRect/>
          <a:stretch>
            <a:fillRect l="35000" t="1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00800" y="543912"/>
            <a:ext cx="2193864" cy="506731"/>
            <a:chOff x="6698494" y="3754747"/>
            <a:chExt cx="2193864" cy="5067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8494" y="3754747"/>
              <a:ext cx="2193864" cy="5067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0800" y="1147456"/>
            <a:ext cx="8084676" cy="14286"/>
            <a:chOff x="10296296" y="4746429"/>
            <a:chExt cx="808467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6296" y="4746429"/>
              <a:ext cx="8084676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762" y="1050643"/>
            <a:ext cx="8438508" cy="1877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600" dirty="0" smtClean="0">
                <a:solidFill>
                  <a:srgbClr val="383838"/>
                </a:solidFill>
                <a:latin typeface="Noto Serif CJK KR Light" pitchFamily="34" charset="0"/>
                <a:cs typeface="Noto Serif CJK KR Light" pitchFamily="34" charset="0"/>
              </a:rPr>
              <a:t>OZ의 집</a:t>
            </a:r>
            <a:endParaRPr lang="en-US" sz="2000" dirty="0"/>
          </a:p>
        </p:txBody>
      </p:sp>
      <p:sp>
        <p:nvSpPr>
          <p:cNvPr id="12" name="Object 12"/>
          <p:cNvSpPr txBox="1"/>
          <p:nvPr/>
        </p:nvSpPr>
        <p:spPr>
          <a:xfrm>
            <a:off x="5951570" y="640571"/>
            <a:ext cx="2872700" cy="506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 smtClean="0">
                <a:solidFill>
                  <a:srgbClr val="383838"/>
                </a:solidFill>
                <a:latin typeface="Noto Serif CJK KR Light" pitchFamily="34" charset="0"/>
                <a:cs typeface="Noto Serif CJK KR Light" pitchFamily="34" charset="0"/>
              </a:rPr>
              <a:t>2024.01.19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28600" y="4003918"/>
            <a:ext cx="119523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 smtClean="0">
                <a:solidFill>
                  <a:srgbClr val="383838"/>
                </a:solidFill>
                <a:latin typeface="Noto Sans CJK KR Regular" pitchFamily="34" charset="0"/>
                <a:cs typeface="Noto Sans CJK KR Regular" pitchFamily="34" charset="0"/>
              </a:rPr>
              <a:t>이문주 남가현 김서아 최지영</a:t>
            </a:r>
            <a:endParaRPr lang="en-US" sz="2000" dirty="0"/>
          </a:p>
        </p:txBody>
      </p:sp>
      <p:grpSp>
        <p:nvGrpSpPr>
          <p:cNvPr id="14" name="그룹 1007"/>
          <p:cNvGrpSpPr/>
          <p:nvPr/>
        </p:nvGrpSpPr>
        <p:grpSpPr>
          <a:xfrm>
            <a:off x="381000" y="5829300"/>
            <a:ext cx="4419600" cy="3990381"/>
            <a:chOff x="6299222" y="4369052"/>
            <a:chExt cx="3737018" cy="3737018"/>
          </a:xfrm>
        </p:grpSpPr>
        <p:pic>
          <p:nvPicPr>
            <p:cNvPr id="1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9222" y="4369052"/>
              <a:ext cx="3737018" cy="37370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 txBox="1"/>
          <p:nvPr/>
        </p:nvSpPr>
        <p:spPr>
          <a:xfrm>
            <a:off x="-534753" y="953066"/>
            <a:ext cx="18914292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500" dirty="0" smtClean="0">
                <a:solidFill>
                  <a:srgbClr val="383838"/>
                </a:solidFill>
                <a:latin typeface="Noto Serif CJK KR Light" pitchFamily="34" charset="0"/>
                <a:cs typeface="Noto Serif CJK KR Light" pitchFamily="34" charset="0"/>
              </a:rPr>
              <a:t>주요 </a:t>
            </a:r>
            <a:r>
              <a:rPr lang="en-US" altLang="ko-KR" sz="5500" dirty="0" smtClean="0">
                <a:solidFill>
                  <a:srgbClr val="383838"/>
                </a:solidFill>
                <a:latin typeface="Noto Serif CJK KR Light" pitchFamily="34" charset="0"/>
                <a:cs typeface="Noto Serif CJK KR Light" pitchFamily="34" charset="0"/>
              </a:rPr>
              <a:t>ERD </a:t>
            </a:r>
            <a:r>
              <a:rPr lang="ko-KR" altLang="en-US" sz="5500" dirty="0" smtClean="0">
                <a:solidFill>
                  <a:srgbClr val="383838"/>
                </a:solidFill>
                <a:latin typeface="Noto Serif CJK KR Light" pitchFamily="34" charset="0"/>
                <a:cs typeface="Noto Serif CJK KR Light" pitchFamily="34" charset="0"/>
              </a:rPr>
              <a:t>소개</a:t>
            </a:r>
            <a:endParaRPr 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8248" y="2705100"/>
            <a:ext cx="5562601" cy="49016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9981" y="2705100"/>
            <a:ext cx="5495774" cy="490168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06312" y="2705100"/>
            <a:ext cx="5562600" cy="4901685"/>
          </a:xfrm>
          <a:prstGeom prst="rect">
            <a:avLst/>
          </a:prstGeom>
        </p:spPr>
      </p:pic>
      <p:pic>
        <p:nvPicPr>
          <p:cNvPr id="50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5450" y="8531190"/>
            <a:ext cx="4500324" cy="362597"/>
          </a:xfrm>
          <a:prstGeom prst="rect">
            <a:avLst/>
          </a:prstGeom>
        </p:spPr>
      </p:pic>
      <p:pic>
        <p:nvPicPr>
          <p:cNvPr id="51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1450" y="8533204"/>
            <a:ext cx="4500324" cy="362597"/>
          </a:xfrm>
          <a:prstGeom prst="rect">
            <a:avLst/>
          </a:prstGeom>
        </p:spPr>
      </p:pic>
      <p:pic>
        <p:nvPicPr>
          <p:cNvPr id="52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37450" y="8531190"/>
            <a:ext cx="4500324" cy="362597"/>
          </a:xfrm>
          <a:prstGeom prst="rect">
            <a:avLst/>
          </a:prstGeom>
        </p:spPr>
      </p:pic>
      <p:sp>
        <p:nvSpPr>
          <p:cNvPr id="53" name="Object 16"/>
          <p:cNvSpPr txBox="1"/>
          <p:nvPr/>
        </p:nvSpPr>
        <p:spPr>
          <a:xfrm>
            <a:off x="251045" y="8420099"/>
            <a:ext cx="548913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solidFill>
                  <a:srgbClr val="383838"/>
                </a:solidFill>
                <a:latin typeface="Noto Sans CJK KR Regular" pitchFamily="34" charset="0"/>
              </a:rPr>
              <a:t>Member</a:t>
            </a:r>
            <a:endParaRPr lang="en-US" sz="2400" dirty="0"/>
          </a:p>
        </p:txBody>
      </p:sp>
      <p:sp>
        <p:nvSpPr>
          <p:cNvPr id="54" name="Object 16"/>
          <p:cNvSpPr txBox="1"/>
          <p:nvPr/>
        </p:nvSpPr>
        <p:spPr>
          <a:xfrm>
            <a:off x="6449981" y="8420100"/>
            <a:ext cx="548913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solidFill>
                  <a:srgbClr val="383838"/>
                </a:solidFill>
                <a:latin typeface="Noto Sans CJK KR Regular" pitchFamily="34" charset="0"/>
              </a:rPr>
              <a:t>Merchant</a:t>
            </a:r>
            <a:endParaRPr lang="en-US" sz="2400" dirty="0"/>
          </a:p>
        </p:txBody>
      </p:sp>
      <p:sp>
        <p:nvSpPr>
          <p:cNvPr id="55" name="Object 16"/>
          <p:cNvSpPr txBox="1"/>
          <p:nvPr/>
        </p:nvSpPr>
        <p:spPr>
          <a:xfrm>
            <a:off x="12330584" y="8420100"/>
            <a:ext cx="548913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383838"/>
                </a:solidFill>
                <a:latin typeface="Noto Sans CJK KR Regular" pitchFamily="34" charset="0"/>
              </a:rPr>
              <a:t>Product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03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Admin_store2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14382"/>
            <a:ext cx="16596894" cy="701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96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Admin_controller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57673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86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Admin_coupon_controller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76723"/>
            <a:ext cx="16596894" cy="701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36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Admin_member_contoller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76722"/>
            <a:ext cx="16564168" cy="69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44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Admin_saleController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6560" y="3118486"/>
            <a:ext cx="16596134" cy="705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3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Admin_storeAdminController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83906"/>
            <a:ext cx="16596894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96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825" y="9898540"/>
            <a:ext cx="18473364" cy="568127"/>
            <a:chOff x="-93825" y="9898540"/>
            <a:chExt cx="18473364" cy="568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93825" y="9898540"/>
              <a:ext cx="18473364" cy="5681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-187650" y="2321409"/>
            <a:ext cx="18661014" cy="14286"/>
            <a:chOff x="-187650" y="4260714"/>
            <a:chExt cx="1866101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87650" y="4260714"/>
              <a:ext cx="1866101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46862" y="1171407"/>
            <a:ext cx="13288086" cy="9387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55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UML</a:t>
            </a:r>
            <a:endParaRPr lang="en-US" altLang="ko-KR" sz="55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09948" y="3670036"/>
            <a:ext cx="9525000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72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1. Sequence Diagram</a:t>
            </a:r>
            <a:endParaRPr lang="ko-KR" altLang="en-US" sz="660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17" name="Object 32"/>
          <p:cNvSpPr txBox="1"/>
          <p:nvPr/>
        </p:nvSpPr>
        <p:spPr>
          <a:xfrm>
            <a:off x="7086600" y="5576988"/>
            <a:ext cx="5230418" cy="212365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1-1</a:t>
            </a:r>
            <a:r>
              <a:rPr kumimoji="0" lang="en-US" altLang="ko-KR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 </a:t>
            </a:r>
            <a:r>
              <a:rPr kumimoji="0" lang="ko-KR" altLang="en-US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클라이언트</a:t>
            </a:r>
            <a:endParaRPr kumimoji="0" lang="en-US" altLang="ko-KR" sz="4400" b="0" i="0" u="none" strike="noStrike" kern="1200" cap="none" spc="0" normalizeH="0" baseline="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1-2. </a:t>
            </a:r>
            <a:r>
              <a:rPr lang="ko-KR" altLang="en-US" sz="44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판매자</a:t>
            </a:r>
            <a:endParaRPr lang="en-US" altLang="ko-KR" sz="440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1-3.</a:t>
            </a:r>
            <a:r>
              <a:rPr kumimoji="0" lang="en-US" altLang="ko-KR" sz="44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kumimoji="0" lang="ko-KR" altLang="en-US" sz="44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관리자</a:t>
            </a:r>
            <a:r>
              <a:rPr kumimoji="0" lang="ko-KR" altLang="en-US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endParaRPr kumimoji="0" lang="ko-KR" altLang="en-US" sz="44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2507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sequence diagram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메인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페이지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81" y="3184492"/>
            <a:ext cx="16566513" cy="698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4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599" y="2280285"/>
            <a:ext cx="11763451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메인 페이지 </a:t>
            </a:r>
            <a:r>
              <a:rPr lang="en-US" altLang="ko-KR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-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Best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,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오늘의 </a:t>
            </a:r>
            <a:r>
              <a:rPr lang="ko-KR" altLang="en-US" sz="3200" dirty="0" err="1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딜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목록 페이지 이동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83906"/>
            <a:ext cx="16673094" cy="698879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24000" y="3695700"/>
            <a:ext cx="914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043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8077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메인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상세페이지 이동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7672"/>
            <a:ext cx="16596894" cy="69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66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730" y="1473628"/>
            <a:ext cx="17885869" cy="8622872"/>
          </a:xfrm>
          <a:prstGeom prst="rect">
            <a:avLst/>
          </a:prstGeom>
        </p:spPr>
      </p:pic>
      <p:grpSp>
        <p:nvGrpSpPr>
          <p:cNvPr id="106" name="그룹 1012"/>
          <p:cNvGrpSpPr/>
          <p:nvPr/>
        </p:nvGrpSpPr>
        <p:grpSpPr>
          <a:xfrm>
            <a:off x="-990600" y="190500"/>
            <a:ext cx="12292844" cy="1121424"/>
            <a:chOff x="328386" y="-836465"/>
            <a:chExt cx="3318532" cy="558419"/>
          </a:xfrm>
        </p:grpSpPr>
        <p:grpSp>
          <p:nvGrpSpPr>
            <p:cNvPr id="107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09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08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ERD - Member</a:t>
              </a:r>
              <a:endParaRPr lang="en-US" altLang="ko-KR" sz="4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51486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상세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리뷰 작성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14" y="3210284"/>
            <a:ext cx="16559380" cy="696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31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상세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장바구니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3"/>
            <a:ext cx="16564168" cy="69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12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상세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주문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3" y="3183906"/>
            <a:ext cx="16569931" cy="69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3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장바구니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주문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282364"/>
            <a:ext cx="16564168" cy="68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80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마이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주문 취소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8" y="3209112"/>
            <a:ext cx="16532516" cy="69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8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마이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쿠폰 조회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99732"/>
            <a:ext cx="16564168" cy="697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51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마이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포인트 조회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8" y="3160201"/>
            <a:ext cx="16562996" cy="70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79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마이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스크랩 상품 조회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3"/>
            <a:ext cx="16564168" cy="69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49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마이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구매 목록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02908"/>
            <a:ext cx="16596894" cy="70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7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회원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회원가입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8739"/>
            <a:ext cx="16564168" cy="690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52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그룹 1012"/>
          <p:cNvGrpSpPr/>
          <p:nvPr/>
        </p:nvGrpSpPr>
        <p:grpSpPr>
          <a:xfrm>
            <a:off x="-990600" y="190500"/>
            <a:ext cx="12292844" cy="1121424"/>
            <a:chOff x="328386" y="-836465"/>
            <a:chExt cx="3318532" cy="558419"/>
          </a:xfrm>
        </p:grpSpPr>
        <p:grpSp>
          <p:nvGrpSpPr>
            <p:cNvPr id="107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09" name="Object 3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08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ERD - Merchant</a:t>
              </a:r>
              <a:endParaRPr lang="en-US" altLang="ko-KR" sz="4400" dirty="0" smtClean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0205" y="1487916"/>
            <a:ext cx="17819195" cy="85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회원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회원 찾기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76723"/>
            <a:ext cx="16596894" cy="69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59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회원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로그인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26790"/>
            <a:ext cx="16564168" cy="694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89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회원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회원 탈퇴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26" y="3183906"/>
            <a:ext cx="16564168" cy="69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62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회원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회원 정보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26" y="3167459"/>
            <a:ext cx="16564168" cy="700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39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err="1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블로그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메인 페이지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43788"/>
            <a:ext cx="16564168" cy="70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28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err="1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블로그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상세 페이지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7"/>
            <a:ext cx="1656416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6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err="1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블로그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글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작성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73792"/>
            <a:ext cx="16673094" cy="699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65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메인 페이지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3907"/>
            <a:ext cx="16596894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45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메인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err="1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입점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신청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73478"/>
            <a:ext cx="16564168" cy="71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51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메인 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페이지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목록 페이지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76723"/>
            <a:ext cx="16596894" cy="69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3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그룹 1012"/>
          <p:cNvGrpSpPr/>
          <p:nvPr/>
        </p:nvGrpSpPr>
        <p:grpSpPr>
          <a:xfrm>
            <a:off x="-990600" y="190500"/>
            <a:ext cx="12292844" cy="1121424"/>
            <a:chOff x="328386" y="-836465"/>
            <a:chExt cx="3318532" cy="558419"/>
          </a:xfrm>
        </p:grpSpPr>
        <p:grpSp>
          <p:nvGrpSpPr>
            <p:cNvPr id="107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09" name="Object 3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08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ERD - Product</a:t>
              </a:r>
              <a:endParaRPr lang="en-US" altLang="ko-KR" sz="4400" dirty="0" smtClean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730" y="1487916"/>
            <a:ext cx="17809670" cy="86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메인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상세페이지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7"/>
            <a:ext cx="1656416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85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메인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 관리 페이지 이동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8010"/>
            <a:ext cx="16596894" cy="69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0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검색에 따른 공지사항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목록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76723"/>
            <a:ext cx="16564168" cy="69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9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상세 페이지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3907"/>
            <a:ext cx="16596894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40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신규 상품 등록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7"/>
            <a:ext cx="1656416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43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목록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건수 클릭 시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32064"/>
            <a:ext cx="16564168" cy="70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8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1506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목록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배송 건수 클릭 시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77016"/>
            <a:ext cx="16687800" cy="69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34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10772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환불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&amp;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교환 상품 목록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  <a:p>
            <a:pPr lvl="0">
              <a:defRPr/>
            </a:pP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83906"/>
            <a:ext cx="16673094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83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10772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문의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  <a:p>
            <a:pPr lvl="0">
              <a:defRPr/>
            </a:pP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2" y="3183907"/>
            <a:ext cx="16585171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61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313682"/>
            <a:ext cx="12649200" cy="10772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상세페이지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  <a:p>
            <a:pPr lvl="0">
              <a:defRPr/>
            </a:pP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0" y="3183906"/>
            <a:ext cx="16561823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67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825" y="9898540"/>
            <a:ext cx="18473364" cy="568127"/>
            <a:chOff x="-93825" y="9898540"/>
            <a:chExt cx="18473364" cy="568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93825" y="9898540"/>
              <a:ext cx="18473364" cy="5681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-187650" y="2321409"/>
            <a:ext cx="18661014" cy="14286"/>
            <a:chOff x="-187650" y="4260714"/>
            <a:chExt cx="1866101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87650" y="4260714"/>
              <a:ext cx="1866101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46862" y="1171407"/>
            <a:ext cx="13288086" cy="9387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55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UML</a:t>
            </a:r>
            <a:endParaRPr lang="en-US" altLang="ko-KR" sz="55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20620" y="2979333"/>
            <a:ext cx="465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1.</a:t>
            </a:r>
            <a:r>
              <a:rPr lang="ko-KR" altLang="en-US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en-US" altLang="ko-KR" sz="3600" dirty="0" err="1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Usecase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Diagram</a:t>
            </a:r>
            <a:endParaRPr lang="ko-KR" altLang="en-US" sz="320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17" name="Object 32"/>
          <p:cNvSpPr txBox="1"/>
          <p:nvPr/>
        </p:nvSpPr>
        <p:spPr>
          <a:xfrm>
            <a:off x="1556855" y="3916927"/>
            <a:ext cx="4424797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1-1</a:t>
            </a:r>
            <a:r>
              <a:rPr kumimoji="0" lang="en-US" altLang="ko-KR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 </a:t>
            </a:r>
            <a:r>
              <a:rPr kumimoji="0" lang="ko-KR" altLang="en-US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클라이언트</a:t>
            </a:r>
            <a:endParaRPr kumimoji="0" lang="en-US" altLang="ko-KR" sz="2800" b="0" i="0" u="none" strike="noStrike" kern="1200" cap="none" spc="0" normalizeH="0" baseline="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1-2. </a:t>
            </a:r>
            <a:r>
              <a:rPr lang="ko-KR" altLang="en-US" sz="28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판매자</a:t>
            </a:r>
            <a:endParaRPr lang="en-US" altLang="ko-KR" sz="280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1-3.</a:t>
            </a:r>
            <a:r>
              <a:rPr kumimoji="0" lang="en-US" altLang="ko-KR" sz="28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kumimoji="0" lang="ko-KR" altLang="en-US" sz="28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관리자</a:t>
            </a:r>
            <a:r>
              <a:rPr kumimoji="0" lang="ko-KR" altLang="en-US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endParaRPr kumimoji="0" lang="ko-KR" altLang="en-US" sz="28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20" name="Object 32"/>
          <p:cNvSpPr txBox="1"/>
          <p:nvPr/>
        </p:nvSpPr>
        <p:spPr>
          <a:xfrm>
            <a:off x="1577637" y="6590843"/>
            <a:ext cx="4653395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2. Class Diagram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34" name="Object 32"/>
          <p:cNvSpPr txBox="1"/>
          <p:nvPr/>
        </p:nvSpPr>
        <p:spPr>
          <a:xfrm>
            <a:off x="10591800" y="3054867"/>
            <a:ext cx="51816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3. Sequence Diagram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38" name="그룹 1009"/>
          <p:cNvGrpSpPr/>
          <p:nvPr/>
        </p:nvGrpSpPr>
        <p:grpSpPr>
          <a:xfrm>
            <a:off x="10231582" y="3345612"/>
            <a:ext cx="360218" cy="64840"/>
            <a:chOff x="927131" y="6513546"/>
            <a:chExt cx="314493" cy="35714"/>
          </a:xfrm>
        </p:grpSpPr>
        <p:pic>
          <p:nvPicPr>
            <p:cNvPr id="39" name="Object 3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6" name="그룹 1009"/>
          <p:cNvGrpSpPr/>
          <p:nvPr/>
        </p:nvGrpSpPr>
        <p:grpSpPr>
          <a:xfrm>
            <a:off x="1213459" y="3048351"/>
            <a:ext cx="40907" cy="570973"/>
            <a:chOff x="1066521" y="6374156"/>
            <a:chExt cx="35714" cy="314493"/>
          </a:xfrm>
        </p:grpSpPr>
        <p:pic>
          <p:nvPicPr>
            <p:cNvPr id="47" name="Object 3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sp>
        <p:nvSpPr>
          <p:cNvPr id="29" name="Object 32"/>
          <p:cNvSpPr txBox="1"/>
          <p:nvPr/>
        </p:nvSpPr>
        <p:spPr>
          <a:xfrm>
            <a:off x="1577637" y="7427658"/>
            <a:ext cx="4404015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</a:t>
            </a:r>
            <a:r>
              <a:rPr lang="en-US" altLang="ko-KR" sz="28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-1</a:t>
            </a:r>
            <a:r>
              <a:rPr kumimoji="0" lang="en-US" altLang="ko-KR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 </a:t>
            </a:r>
            <a:r>
              <a:rPr kumimoji="0" lang="ko-KR" altLang="en-US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클라이언트</a:t>
            </a:r>
            <a:endParaRPr kumimoji="0" lang="en-US" altLang="ko-KR" sz="2800" b="0" i="0" u="none" strike="noStrike" kern="1200" cap="none" spc="0" normalizeH="0" baseline="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</a:t>
            </a:r>
            <a:r>
              <a:rPr lang="en-US" altLang="ko-KR" sz="28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-2. </a:t>
            </a:r>
            <a:r>
              <a:rPr lang="ko-KR" altLang="en-US" sz="28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판매자</a:t>
            </a:r>
            <a:endParaRPr lang="en-US" altLang="ko-KR" sz="280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</a:t>
            </a:r>
            <a:r>
              <a:rPr kumimoji="0" lang="en-US" altLang="ko-KR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-3.</a:t>
            </a:r>
            <a:r>
              <a:rPr kumimoji="0" lang="en-US" altLang="ko-KR" sz="28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kumimoji="0" lang="ko-KR" altLang="en-US" sz="28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관리자</a:t>
            </a:r>
            <a:r>
              <a:rPr kumimoji="0" lang="ko-KR" altLang="en-US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endParaRPr kumimoji="0" lang="ko-KR" altLang="en-US" sz="28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30" name="Object 32"/>
          <p:cNvSpPr txBox="1"/>
          <p:nvPr/>
        </p:nvSpPr>
        <p:spPr>
          <a:xfrm>
            <a:off x="10591800" y="3916927"/>
            <a:ext cx="4404015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3-1</a:t>
            </a:r>
            <a:r>
              <a:rPr kumimoji="0" lang="en-US" altLang="ko-KR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 </a:t>
            </a:r>
            <a:r>
              <a:rPr kumimoji="0" lang="ko-KR" altLang="en-US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클라이언트</a:t>
            </a:r>
            <a:endParaRPr kumimoji="0" lang="en-US" altLang="ko-KR" sz="2800" b="0" i="0" u="none" strike="noStrike" kern="1200" cap="none" spc="0" normalizeH="0" baseline="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3-2. </a:t>
            </a:r>
            <a:r>
              <a:rPr lang="ko-KR" altLang="en-US" sz="28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판매자</a:t>
            </a:r>
            <a:endParaRPr lang="en-US" altLang="ko-KR" sz="280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3</a:t>
            </a:r>
            <a:r>
              <a:rPr kumimoji="0" lang="en-US" altLang="ko-KR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-3.</a:t>
            </a:r>
            <a:r>
              <a:rPr kumimoji="0" lang="en-US" altLang="ko-KR" sz="28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kumimoji="0" lang="ko-KR" altLang="en-US" sz="28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관리자</a:t>
            </a:r>
            <a:r>
              <a:rPr kumimoji="0" lang="ko-KR" altLang="en-US" sz="28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endParaRPr kumimoji="0" lang="ko-KR" altLang="en-US" sz="28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31" name="그룹 1009"/>
          <p:cNvGrpSpPr/>
          <p:nvPr/>
        </p:nvGrpSpPr>
        <p:grpSpPr>
          <a:xfrm>
            <a:off x="1379714" y="6667675"/>
            <a:ext cx="40907" cy="570973"/>
            <a:chOff x="1066521" y="6374156"/>
            <a:chExt cx="35714" cy="314493"/>
          </a:xfrm>
        </p:grpSpPr>
        <p:pic>
          <p:nvPicPr>
            <p:cNvPr id="36" name="Object 3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836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목록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26790"/>
            <a:ext cx="16564168" cy="70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56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메인 페이지 이동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9182"/>
            <a:ext cx="16564168" cy="69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32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등록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72327"/>
            <a:ext cx="16596894" cy="700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삭제 요청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70424"/>
            <a:ext cx="16596894" cy="69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19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정보 상세보기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2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79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조회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BD8E30D-728F-7802-4344-A9BCCE768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064807"/>
            <a:ext cx="16596894" cy="710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09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반려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&amp;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보류 상품 사유 확인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3"/>
            <a:ext cx="16564168" cy="69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61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상세페이지 ▶ 정보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2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38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요청리스트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승인대기 상품 취소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12629"/>
            <a:ext cx="16596894" cy="696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4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요청리스트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삭제 요청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35145"/>
            <a:ext cx="16596894" cy="703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825" y="9898540"/>
            <a:ext cx="18473364" cy="568127"/>
            <a:chOff x="-93825" y="9898540"/>
            <a:chExt cx="18473364" cy="568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93825" y="9898540"/>
              <a:ext cx="18473364" cy="5681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-187650" y="2321409"/>
            <a:ext cx="18661014" cy="14286"/>
            <a:chOff x="-187650" y="4260714"/>
            <a:chExt cx="1866101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87650" y="4260714"/>
              <a:ext cx="1866101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46862" y="1171407"/>
            <a:ext cx="13288086" cy="9387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55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UML</a:t>
            </a:r>
            <a:endParaRPr lang="en-US" altLang="ko-KR" sz="55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09948" y="3670036"/>
            <a:ext cx="9525000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72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1. </a:t>
            </a:r>
            <a:r>
              <a:rPr lang="en-US" altLang="ko-KR" sz="7200" dirty="0" err="1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Usecase</a:t>
            </a:r>
            <a:r>
              <a:rPr lang="en-US" altLang="ko-KR" sz="72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Diagram</a:t>
            </a:r>
            <a:endParaRPr lang="ko-KR" altLang="en-US" sz="660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17" name="Object 32"/>
          <p:cNvSpPr txBox="1"/>
          <p:nvPr/>
        </p:nvSpPr>
        <p:spPr>
          <a:xfrm>
            <a:off x="7086600" y="5576988"/>
            <a:ext cx="5230418" cy="212365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1-1</a:t>
            </a:r>
            <a:r>
              <a:rPr kumimoji="0" lang="en-US" altLang="ko-KR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 </a:t>
            </a:r>
            <a:r>
              <a:rPr kumimoji="0" lang="ko-KR" altLang="en-US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클라이언트</a:t>
            </a:r>
            <a:endParaRPr kumimoji="0" lang="en-US" altLang="ko-KR" sz="4400" b="0" i="0" u="none" strike="noStrike" kern="1200" cap="none" spc="0" normalizeH="0" baseline="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1-2. </a:t>
            </a:r>
            <a:r>
              <a:rPr lang="ko-KR" altLang="en-US" sz="44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판매자</a:t>
            </a:r>
            <a:endParaRPr lang="en-US" altLang="ko-KR" sz="440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1-3.</a:t>
            </a:r>
            <a:r>
              <a:rPr kumimoji="0" lang="en-US" altLang="ko-KR" sz="44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kumimoji="0" lang="ko-KR" altLang="en-US" sz="44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관리자</a:t>
            </a:r>
            <a:r>
              <a:rPr kumimoji="0" lang="ko-KR" altLang="en-US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endParaRPr kumimoji="0" lang="ko-KR" altLang="en-US" sz="44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319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요청리스트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14D144E-2CDD-158C-0AFC-947ACCD0A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36" y="3183907"/>
            <a:ext cx="1656225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22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요청리스트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반려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&amp;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보류 상품 사유 확인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76722"/>
            <a:ext cx="16564168" cy="69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61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요청리스트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수정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26790"/>
            <a:ext cx="16564168" cy="68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1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재고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C9204F1-F762-1E70-0220-5A713F55A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26" y="3157672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1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재고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재고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21" y="3196984"/>
            <a:ext cx="16551273" cy="68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0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주문 문의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주문 문의 리스트 ▶ 문의 답변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61137"/>
            <a:ext cx="16596894" cy="69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43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주문 문의 </a:t>
            </a:r>
            <a:r>
              <a:rPr lang="en-US" altLang="ko-KR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상세보기 ▶ 문의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답변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76723"/>
            <a:ext cx="16673094" cy="69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6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주문 문의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주문 문의 상세보기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2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91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주문 문의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2478"/>
            <a:ext cx="16564168" cy="70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0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주문 문의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문의 리스트 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▶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답변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6" y="3176722"/>
            <a:ext cx="16617307" cy="69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6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비회원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메인 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3000" y="3376366"/>
            <a:ext cx="15429214" cy="6339134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3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5790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주문 문의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문의 상세보기 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▶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답변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76722"/>
            <a:ext cx="16564168" cy="69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38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문의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문의 리스트 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▶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답변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215080"/>
            <a:ext cx="16564168" cy="69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22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10772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문의 </a:t>
            </a:r>
            <a:r>
              <a:rPr lang="en-US" altLang="ko-KR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상세보기 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▶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답변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  <a:p>
            <a:pPr lvl="0">
              <a:defRPr/>
            </a:pP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74990"/>
            <a:ext cx="16596894" cy="699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5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문의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문의 상세보기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58118"/>
            <a:ext cx="16596894" cy="69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12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문의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3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97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문의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문의 리스트 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▶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27152"/>
            <a:ext cx="16564168" cy="70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50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문의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상세보기에서 문의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73258"/>
            <a:ext cx="16596894" cy="69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45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구매 후기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상세보기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6"/>
            <a:ext cx="1656416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05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구매 후기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3906"/>
            <a:ext cx="16596894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75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 회원탈퇴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6"/>
            <a:ext cx="1656416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12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회원메인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8237" y="3467100"/>
            <a:ext cx="15547163" cy="6096000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4313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 정보수정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7"/>
            <a:ext cx="1656416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6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 비밀번호 변경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9662"/>
            <a:ext cx="16596894" cy="70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83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 회원 찾기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3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4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 회원가입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7673"/>
            <a:ext cx="16596894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6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 로그인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3"/>
            <a:ext cx="16564168" cy="69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68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배송 관리 페이지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2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19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배송 목록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7963"/>
            <a:ext cx="16596894" cy="70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92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정산 관리 페이지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27152"/>
            <a:ext cx="16564168" cy="6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0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정산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7672"/>
            <a:ext cx="16596894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7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쿠폰 등록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26790"/>
            <a:ext cx="16564168" cy="70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26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쇼핑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오늘의딜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72527" y="3771900"/>
            <a:ext cx="15742945" cy="3848276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95807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쿠폰 목록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2"/>
            <a:ext cx="16564168" cy="69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17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쿠폰 목록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7672"/>
            <a:ext cx="16596894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28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환불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,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교환 관리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76722"/>
            <a:ext cx="16596894" cy="69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8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환불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,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교환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 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02907"/>
            <a:ext cx="16564168" cy="70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33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 로그인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7"/>
            <a:ext cx="16564168" cy="69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15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 정보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02907"/>
            <a:ext cx="16673094" cy="70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06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 추가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7"/>
            <a:ext cx="16564168" cy="69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45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 삭제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26790"/>
            <a:ext cx="16564168" cy="70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6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 비밀번호 변경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 dirty="0" smtClean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57962"/>
            <a:ext cx="16673094" cy="70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45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상점 목록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76723"/>
            <a:ext cx="16596894" cy="69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26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쇼핑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베스트 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37290" y="3690714"/>
            <a:ext cx="16213420" cy="5415186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49576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상점 목록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2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10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정산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3"/>
            <a:ext cx="16564168" cy="69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17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쿠폰 승인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3907"/>
            <a:ext cx="16596894" cy="69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89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쿠폰 취소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9662"/>
            <a:ext cx="16564168" cy="70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66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쿠폰 삭제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7673"/>
            <a:ext cx="16596894" cy="69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51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쿠폰 목록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6"/>
            <a:ext cx="1656416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51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쿠폰 목록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7673"/>
            <a:ext cx="16596894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06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문의 목록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답변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9" y="3183906"/>
            <a:ext cx="16569185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35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문의 상세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답변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6" y="3157672"/>
            <a:ext cx="16591877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문의 상세보기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3907"/>
            <a:ext cx="16596894" cy="69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33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10"/>
          <p:cNvGrpSpPr/>
          <p:nvPr/>
        </p:nvGrpSpPr>
        <p:grpSpPr>
          <a:xfrm>
            <a:off x="685798" y="3455613"/>
            <a:ext cx="13992225" cy="1012450"/>
            <a:chOff x="4410395" y="3637382"/>
            <a:chExt cx="12830251" cy="896438"/>
          </a:xfrm>
        </p:grpSpPr>
        <p:pic>
          <p:nvPicPr>
            <p:cNvPr id="29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0395" y="3637382"/>
              <a:ext cx="12830251" cy="89643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85800" y="340133"/>
            <a:ext cx="655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 차</a:t>
            </a:r>
            <a:endParaRPr lang="ko-KR" altLang="en-US" sz="8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2" name="그룹 1010"/>
          <p:cNvGrpSpPr/>
          <p:nvPr/>
        </p:nvGrpSpPr>
        <p:grpSpPr>
          <a:xfrm>
            <a:off x="685799" y="2030375"/>
            <a:ext cx="13992225" cy="1012450"/>
            <a:chOff x="4410395" y="3637382"/>
            <a:chExt cx="12830251" cy="896438"/>
          </a:xfrm>
        </p:grpSpPr>
        <p:pic>
          <p:nvPicPr>
            <p:cNvPr id="23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0395" y="3637382"/>
              <a:ext cx="12830251" cy="89643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905000" y="2246648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프로젝트</a:t>
            </a:r>
            <a:r>
              <a:rPr lang="ko-KR" altLang="en-US" sz="3600" dirty="0" smtClean="0"/>
              <a:t> </a:t>
            </a:r>
            <a:r>
              <a:rPr lang="ko-KR" altLang="en-US" sz="3200" dirty="0" smtClean="0"/>
              <a:t>개요</a:t>
            </a:r>
            <a:endParaRPr lang="ko-KR" altLang="en-US" sz="3600" dirty="0"/>
          </a:p>
        </p:txBody>
      </p:sp>
      <p:sp>
        <p:nvSpPr>
          <p:cNvPr id="24" name="TextBox 23"/>
          <p:cNvSpPr txBox="1"/>
          <p:nvPr/>
        </p:nvSpPr>
        <p:spPr>
          <a:xfrm>
            <a:off x="1876425" y="3706351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UML</a:t>
            </a:r>
            <a:endParaRPr lang="ko-KR" altLang="en-US" sz="3200" dirty="0"/>
          </a:p>
        </p:txBody>
      </p:sp>
      <p:grpSp>
        <p:nvGrpSpPr>
          <p:cNvPr id="30" name="그룹 1010"/>
          <p:cNvGrpSpPr/>
          <p:nvPr/>
        </p:nvGrpSpPr>
        <p:grpSpPr>
          <a:xfrm>
            <a:off x="657223" y="7391303"/>
            <a:ext cx="13992225" cy="1012450"/>
            <a:chOff x="4410395" y="3637382"/>
            <a:chExt cx="12830251" cy="896438"/>
          </a:xfrm>
        </p:grpSpPr>
        <p:pic>
          <p:nvPicPr>
            <p:cNvPr id="31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0395" y="3637382"/>
              <a:ext cx="12830251" cy="896438"/>
            </a:xfrm>
            <a:prstGeom prst="rect">
              <a:avLst/>
            </a:prstGeom>
          </p:spPr>
        </p:pic>
      </p:grpSp>
      <p:grpSp>
        <p:nvGrpSpPr>
          <p:cNvPr id="32" name="그룹 1010"/>
          <p:cNvGrpSpPr/>
          <p:nvPr/>
        </p:nvGrpSpPr>
        <p:grpSpPr>
          <a:xfrm>
            <a:off x="647698" y="6081276"/>
            <a:ext cx="13992225" cy="1012450"/>
            <a:chOff x="4410395" y="3637382"/>
            <a:chExt cx="12830251" cy="896438"/>
          </a:xfrm>
        </p:grpSpPr>
        <p:pic>
          <p:nvPicPr>
            <p:cNvPr id="33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0395" y="3637382"/>
              <a:ext cx="12830251" cy="896438"/>
            </a:xfrm>
            <a:prstGeom prst="rect">
              <a:avLst/>
            </a:prstGeom>
          </p:spPr>
        </p:pic>
      </p:grpSp>
      <p:grpSp>
        <p:nvGrpSpPr>
          <p:cNvPr id="34" name="그룹 1010"/>
          <p:cNvGrpSpPr/>
          <p:nvPr/>
        </p:nvGrpSpPr>
        <p:grpSpPr>
          <a:xfrm>
            <a:off x="657223" y="4771249"/>
            <a:ext cx="13992225" cy="1012450"/>
            <a:chOff x="4410395" y="3637382"/>
            <a:chExt cx="12830251" cy="896438"/>
          </a:xfrm>
        </p:grpSpPr>
        <p:pic>
          <p:nvPicPr>
            <p:cNvPr id="35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0395" y="3637382"/>
              <a:ext cx="12830251" cy="896438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1905000" y="5035332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회원 관리</a:t>
            </a:r>
            <a:endParaRPr lang="ko-KR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05000" y="6365352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클라이언트</a:t>
            </a:r>
            <a:endParaRPr lang="ko-KR" altLang="en-US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05000" y="7673222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판매자</a:t>
            </a:r>
            <a:endParaRPr lang="ko-KR" altLang="en-US" sz="3200" dirty="0"/>
          </a:p>
        </p:txBody>
      </p:sp>
      <p:sp>
        <p:nvSpPr>
          <p:cNvPr id="45" name="Object 44"/>
          <p:cNvSpPr txBox="1"/>
          <p:nvPr/>
        </p:nvSpPr>
        <p:spPr>
          <a:xfrm>
            <a:off x="685798" y="2326251"/>
            <a:ext cx="951582" cy="589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818182"/>
                </a:solidFill>
                <a:latin typeface="Noto Serif CJK KR Light" pitchFamily="34" charset="0"/>
                <a:cs typeface="Noto Serif CJK KR Light" pitchFamily="34" charset="0"/>
              </a:rPr>
              <a:t>01</a:t>
            </a:r>
            <a:endParaRPr lang="en-US" dirty="0"/>
          </a:p>
        </p:txBody>
      </p:sp>
      <p:sp>
        <p:nvSpPr>
          <p:cNvPr id="46" name="Object 45"/>
          <p:cNvSpPr txBox="1"/>
          <p:nvPr/>
        </p:nvSpPr>
        <p:spPr>
          <a:xfrm>
            <a:off x="685798" y="3743708"/>
            <a:ext cx="951582" cy="589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818182"/>
                </a:solidFill>
                <a:latin typeface="Noto Serif CJK KR Light" pitchFamily="34" charset="0"/>
                <a:cs typeface="Noto Serif CJK KR Light" pitchFamily="34" charset="0"/>
              </a:rPr>
              <a:t>02</a:t>
            </a:r>
            <a:endParaRPr lang="en-US" dirty="0"/>
          </a:p>
        </p:txBody>
      </p:sp>
      <p:sp>
        <p:nvSpPr>
          <p:cNvPr id="47" name="Object 46"/>
          <p:cNvSpPr txBox="1"/>
          <p:nvPr/>
        </p:nvSpPr>
        <p:spPr>
          <a:xfrm>
            <a:off x="657223" y="5079101"/>
            <a:ext cx="951582" cy="589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818182"/>
                </a:solidFill>
                <a:latin typeface="Noto Serif CJK KR Light" pitchFamily="34" charset="0"/>
                <a:cs typeface="Noto Serif CJK KR Light" pitchFamily="34" charset="0"/>
              </a:rPr>
              <a:t>03</a:t>
            </a:r>
            <a:endParaRPr lang="en-US" dirty="0"/>
          </a:p>
        </p:txBody>
      </p:sp>
      <p:sp>
        <p:nvSpPr>
          <p:cNvPr id="48" name="Object 47"/>
          <p:cNvSpPr txBox="1"/>
          <p:nvPr/>
        </p:nvSpPr>
        <p:spPr>
          <a:xfrm>
            <a:off x="657223" y="6370453"/>
            <a:ext cx="951582" cy="589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818182"/>
                </a:solidFill>
                <a:latin typeface="Noto Serif CJK KR Light" pitchFamily="34" charset="0"/>
                <a:cs typeface="Noto Serif CJK KR Light" pitchFamily="34" charset="0"/>
              </a:rPr>
              <a:t>04</a:t>
            </a:r>
            <a:endParaRPr lang="en-US" dirty="0"/>
          </a:p>
        </p:txBody>
      </p:sp>
      <p:sp>
        <p:nvSpPr>
          <p:cNvPr id="49" name="Object 48"/>
          <p:cNvSpPr txBox="1"/>
          <p:nvPr/>
        </p:nvSpPr>
        <p:spPr>
          <a:xfrm>
            <a:off x="647698" y="7704764"/>
            <a:ext cx="951582" cy="589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818182"/>
                </a:solidFill>
                <a:latin typeface="Noto Serif CJK KR Light" pitchFamily="34" charset="0"/>
                <a:cs typeface="Noto Serif CJK KR Light" pitchFamily="34" charset="0"/>
              </a:rPr>
              <a:t>05</a:t>
            </a:r>
            <a:endParaRPr lang="en-US" dirty="0"/>
          </a:p>
        </p:txBody>
      </p:sp>
      <p:grpSp>
        <p:nvGrpSpPr>
          <p:cNvPr id="25" name="그룹 1010"/>
          <p:cNvGrpSpPr/>
          <p:nvPr/>
        </p:nvGrpSpPr>
        <p:grpSpPr>
          <a:xfrm>
            <a:off x="685797" y="8697016"/>
            <a:ext cx="13992225" cy="1012450"/>
            <a:chOff x="4410395" y="3637382"/>
            <a:chExt cx="12830251" cy="896438"/>
          </a:xfrm>
        </p:grpSpPr>
        <p:pic>
          <p:nvPicPr>
            <p:cNvPr id="26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0395" y="3637382"/>
              <a:ext cx="12830251" cy="896438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1905000" y="9014791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관리자</a:t>
            </a:r>
            <a:endParaRPr lang="ko-KR" altLang="en-US" sz="3200" dirty="0"/>
          </a:p>
        </p:txBody>
      </p:sp>
      <p:sp>
        <p:nvSpPr>
          <p:cNvPr id="39" name="Object 48"/>
          <p:cNvSpPr txBox="1"/>
          <p:nvPr/>
        </p:nvSpPr>
        <p:spPr>
          <a:xfrm>
            <a:off x="687476" y="9014791"/>
            <a:ext cx="951582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818182"/>
                </a:solidFill>
                <a:latin typeface="Noto Serif CJK KR Light" pitchFamily="34" charset="0"/>
                <a:cs typeface="Noto Serif CJK KR Light" pitchFamily="34" charset="0"/>
              </a:rPr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5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쇼핑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카테고리 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4531" y="3695700"/>
            <a:ext cx="15938938" cy="4114799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72161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문의 목록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73258"/>
            <a:ext cx="16564168" cy="7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49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문의 목록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답변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76723"/>
            <a:ext cx="16564168" cy="69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67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문의 상세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답변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73259"/>
            <a:ext cx="16564168" cy="69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19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카테고리 등록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6"/>
            <a:ext cx="1656416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22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카테고리 목록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카테고리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74991"/>
            <a:ext cx="16564168" cy="699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70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목록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삭제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76722"/>
            <a:ext cx="16596894" cy="69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4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목록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상세보기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3906"/>
            <a:ext cx="16596894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2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목록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등록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2478"/>
            <a:ext cx="16596894" cy="694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11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목록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7"/>
            <a:ext cx="1656416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75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상세 페이지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 수정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8" y="3157672"/>
            <a:ext cx="16569185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69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쇼핑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제품상세 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2605" y="3695700"/>
            <a:ext cx="15436595" cy="5077055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01415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삭제 요청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76722"/>
            <a:ext cx="16564168" cy="69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42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삭제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83906"/>
            <a:ext cx="16673094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12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7673"/>
            <a:ext cx="16596894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6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오늘의 </a:t>
            </a:r>
            <a:r>
              <a:rPr lang="ko-KR" altLang="en-US" sz="3200" dirty="0" err="1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딜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설정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8" y="3176722"/>
            <a:ext cx="16543386" cy="69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64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오늘의 </a:t>
            </a:r>
            <a:r>
              <a:rPr lang="ko-KR" altLang="en-US" sz="3200" dirty="0" err="1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딜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해제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2"/>
            <a:ext cx="16564168" cy="69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00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등록 요청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 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등록 취소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83906"/>
            <a:ext cx="16673094" cy="69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7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등록 요청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요청 상세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3906"/>
            <a:ext cx="16596894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9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등록 요청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76722"/>
            <a:ext cx="16564168" cy="69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등록 요청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 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반려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83907"/>
            <a:ext cx="16564168" cy="69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9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</a:t>
            </a:r>
            <a:r>
              <a:rPr lang="en-US" altLang="ko-KR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등록 요청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 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등록 확인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3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77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블로그 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3423986"/>
            <a:ext cx="14325600" cy="5625782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4794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수정 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요청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 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수정 취소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2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67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</a:t>
            </a:r>
            <a:r>
              <a:rPr lang="en-US" altLang="ko-KR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수정 요청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 -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검색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2"/>
            <a:ext cx="16564168" cy="71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03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</a:t>
            </a:r>
            <a:r>
              <a:rPr lang="en-US" altLang="ko-KR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수정 요청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 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수정 반려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7672"/>
            <a:ext cx="16596894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9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539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 dirty="0" err="1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 s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equence </a:t>
            </a:r>
            <a:r>
              <a:rPr lang="en-US" altLang="ko-KR" sz="1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d</a:t>
            </a:r>
            <a:r>
              <a:rPr lang="en-US" altLang="ko-KR" sz="17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iagram</a:t>
            </a:r>
            <a:endParaRPr lang="en-US" altLang="ko-KR" sz="17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상품 관리</a:t>
            </a:r>
            <a:r>
              <a:rPr lang="en-US" altLang="ko-KR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(</a:t>
            </a:r>
            <a:r>
              <a:rPr lang="ko-KR" altLang="en-US" sz="32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수정 요청</a:t>
            </a:r>
            <a:r>
              <a:rPr lang="en-US" altLang="ko-KR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) – </a:t>
            </a:r>
            <a:r>
              <a:rPr lang="ko-KR" altLang="en-US" sz="32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수정 확인</a:t>
            </a:r>
            <a:endParaRPr lang="en-US" altLang="ko-KR" sz="32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kumimoji="0" lang="en-US" altLang="ko-KR" sz="33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" y="3157672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52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825" y="9898540"/>
            <a:ext cx="18473364" cy="568127"/>
            <a:chOff x="-93825" y="9898540"/>
            <a:chExt cx="18473364" cy="568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93825" y="9898540"/>
              <a:ext cx="18473364" cy="5681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-187650" y="2321409"/>
            <a:ext cx="18661014" cy="14286"/>
            <a:chOff x="-187650" y="4260714"/>
            <a:chExt cx="1866101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187650" y="4260714"/>
              <a:ext cx="1866101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46862" y="1171407"/>
            <a:ext cx="13288086" cy="9387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5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회원 관리</a:t>
            </a:r>
            <a:endParaRPr lang="en-US" altLang="ko-KR" sz="55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6862" y="2618837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1.</a:t>
            </a:r>
            <a:r>
              <a:rPr lang="ko-KR" altLang="en-US" sz="32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회원 구성 </a:t>
            </a:r>
            <a:endParaRPr lang="ko-KR" altLang="en-US" sz="320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543792" y="6707835"/>
            <a:ext cx="360218" cy="64840"/>
            <a:chOff x="927131" y="6513546"/>
            <a:chExt cx="314493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sp>
        <p:nvSpPr>
          <p:cNvPr id="1017" name="Object 32"/>
          <p:cNvSpPr txBox="1"/>
          <p:nvPr/>
        </p:nvSpPr>
        <p:spPr>
          <a:xfrm>
            <a:off x="1046861" y="3906465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2.</a:t>
            </a:r>
            <a:r>
              <a:rPr kumimoji="0" lang="ko-KR" altLang="en-US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회원 가입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(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클라이언트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/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판매자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)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20" name="Object 32"/>
          <p:cNvSpPr txBox="1"/>
          <p:nvPr/>
        </p:nvSpPr>
        <p:spPr>
          <a:xfrm>
            <a:off x="1046860" y="5160087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3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 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회원 가입 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–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비밀번호 해시 암호화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1046859" y="6413709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4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회원 정보 찾기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(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클라이언트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)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34" name="Object 32"/>
          <p:cNvSpPr txBox="1"/>
          <p:nvPr/>
        </p:nvSpPr>
        <p:spPr>
          <a:xfrm>
            <a:off x="1046858" y="7676405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5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회원 정보 수정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(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클라이언트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/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판매자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)</a:t>
            </a:r>
          </a:p>
        </p:txBody>
      </p:sp>
      <p:grpSp>
        <p:nvGrpSpPr>
          <p:cNvPr id="38" name="그룹 1009"/>
          <p:cNvGrpSpPr/>
          <p:nvPr/>
        </p:nvGrpSpPr>
        <p:grpSpPr>
          <a:xfrm>
            <a:off x="543792" y="5452523"/>
            <a:ext cx="360218" cy="64840"/>
            <a:chOff x="927131" y="6513546"/>
            <a:chExt cx="314493" cy="35714"/>
          </a:xfrm>
        </p:grpSpPr>
        <p:pic>
          <p:nvPicPr>
            <p:cNvPr id="39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2" name="그룹 1009"/>
          <p:cNvGrpSpPr/>
          <p:nvPr/>
        </p:nvGrpSpPr>
        <p:grpSpPr>
          <a:xfrm>
            <a:off x="543792" y="7963146"/>
            <a:ext cx="360218" cy="64840"/>
            <a:chOff x="927131" y="6513546"/>
            <a:chExt cx="314493" cy="35714"/>
          </a:xfrm>
        </p:grpSpPr>
        <p:pic>
          <p:nvPicPr>
            <p:cNvPr id="43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4" name="그룹 1009"/>
          <p:cNvGrpSpPr/>
          <p:nvPr/>
        </p:nvGrpSpPr>
        <p:grpSpPr>
          <a:xfrm>
            <a:off x="543792" y="4197211"/>
            <a:ext cx="360218" cy="64840"/>
            <a:chOff x="927131" y="6513546"/>
            <a:chExt cx="314493" cy="35714"/>
          </a:xfrm>
        </p:grpSpPr>
        <p:pic>
          <p:nvPicPr>
            <p:cNvPr id="45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6" name="그룹 1009"/>
          <p:cNvGrpSpPr/>
          <p:nvPr/>
        </p:nvGrpSpPr>
        <p:grpSpPr>
          <a:xfrm>
            <a:off x="543792" y="2941899"/>
            <a:ext cx="360218" cy="64840"/>
            <a:chOff x="927131" y="6513546"/>
            <a:chExt cx="314493" cy="35714"/>
          </a:xfrm>
        </p:grpSpPr>
        <p:pic>
          <p:nvPicPr>
            <p:cNvPr id="4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sp>
        <p:nvSpPr>
          <p:cNvPr id="28" name="Object 32"/>
          <p:cNvSpPr txBox="1"/>
          <p:nvPr/>
        </p:nvSpPr>
        <p:spPr>
          <a:xfrm>
            <a:off x="1046858" y="8939101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6.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회원 탈퇴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(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판매자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)</a:t>
            </a:r>
          </a:p>
        </p:txBody>
      </p:sp>
      <p:grpSp>
        <p:nvGrpSpPr>
          <p:cNvPr id="29" name="그룹 1009"/>
          <p:cNvGrpSpPr/>
          <p:nvPr/>
        </p:nvGrpSpPr>
        <p:grpSpPr>
          <a:xfrm>
            <a:off x="543792" y="9225842"/>
            <a:ext cx="360218" cy="64840"/>
            <a:chOff x="927131" y="6513546"/>
            <a:chExt cx="314493" cy="35714"/>
          </a:xfrm>
        </p:grpSpPr>
        <p:pic>
          <p:nvPicPr>
            <p:cNvPr id="30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515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모서리가 둥근 직사각형"/>
          <p:cNvSpPr/>
          <p:nvPr/>
        </p:nvSpPr>
        <p:spPr>
          <a:xfrm>
            <a:off x="533400" y="2781300"/>
            <a:ext cx="5254250" cy="5824341"/>
          </a:xfrm>
          <a:prstGeom prst="roundRect">
            <a:avLst>
              <a:gd name="adj" fmla="val 9277"/>
            </a:avLst>
          </a:prstGeom>
          <a:noFill/>
          <a:ln w="50800">
            <a:solidFill>
              <a:schemeClr val="bg1">
                <a:lumMod val="65000"/>
              </a:schemeClr>
            </a:solidFill>
            <a:miter/>
          </a:ln>
        </p:spPr>
        <p:txBody>
          <a:bodyPr lIns="38100" tIns="38100" rIns="38100" bIns="38100" anchor="ctr"/>
          <a:lstStyle/>
          <a:p>
            <a:pPr algn="ctr" defTabSz="619125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 sz="2400"/>
          </a:p>
        </p:txBody>
      </p:sp>
      <p:sp>
        <p:nvSpPr>
          <p:cNvPr id="306" name="일반회원"/>
          <p:cNvSpPr txBox="1"/>
          <p:nvPr/>
        </p:nvSpPr>
        <p:spPr>
          <a:xfrm>
            <a:off x="2072939" y="2511994"/>
            <a:ext cx="2000548" cy="5386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/>
          </a:ln>
        </p:spPr>
        <p:txBody>
          <a:bodyPr wrap="none" lIns="38100" tIns="38100" rIns="38100" bIns="38100" anchor="ctr">
            <a:spAutoFit/>
          </a:bodyPr>
          <a:lstStyle>
            <a:lvl1pPr>
              <a:defRPr sz="4000"/>
            </a:lvl1pPr>
          </a:lstStyle>
          <a:p>
            <a:pPr algn="ctr">
              <a:defRPr/>
            </a:pPr>
            <a:r>
              <a:rPr lang="ko-KR" altLang="en-US" sz="3000" dirty="0"/>
              <a:t>클라이언트</a:t>
            </a:r>
          </a:p>
        </p:txBody>
      </p:sp>
      <p:sp>
        <p:nvSpPr>
          <p:cNvPr id="318" name="모서리가 둥근 직사각형"/>
          <p:cNvSpPr/>
          <p:nvPr/>
        </p:nvSpPr>
        <p:spPr>
          <a:xfrm>
            <a:off x="6509240" y="2781300"/>
            <a:ext cx="5254250" cy="5824341"/>
          </a:xfrm>
          <a:prstGeom prst="roundRect">
            <a:avLst>
              <a:gd name="adj" fmla="val 9277"/>
            </a:avLst>
          </a:prstGeom>
          <a:ln w="50800">
            <a:solidFill>
              <a:schemeClr val="bg1">
                <a:lumMod val="65000"/>
              </a:schemeClr>
            </a:solidFill>
            <a:miter/>
          </a:ln>
        </p:spPr>
        <p:txBody>
          <a:bodyPr lIns="38100" tIns="38100" rIns="38100" bIns="38100" anchor="ctr"/>
          <a:lstStyle/>
          <a:p>
            <a:pPr algn="ctr" defTabSz="619125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 sz="24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9" name="일반회원"/>
          <p:cNvSpPr txBox="1"/>
          <p:nvPr/>
        </p:nvSpPr>
        <p:spPr>
          <a:xfrm>
            <a:off x="8433559" y="2535079"/>
            <a:ext cx="1405611" cy="4924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/>
          </a:ln>
        </p:spPr>
        <p:txBody>
          <a:bodyPr wrap="square" lIns="38100" tIns="38100" rIns="38100" bIns="38100" anchor="ctr">
            <a:spAutoFit/>
          </a:bodyPr>
          <a:lstStyle/>
          <a:p>
            <a:pPr algn="ctr" defTabSz="1828754" hangingPunct="0">
              <a:lnSpc>
                <a:spcPct val="90000"/>
              </a:lnSpc>
              <a:spcBef>
                <a:spcPts val="3375"/>
              </a:spcBef>
              <a:defRPr/>
            </a:pPr>
            <a:r>
              <a:rPr lang="ko-KR" altLang="en-US" sz="3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판매자</a:t>
            </a:r>
          </a:p>
        </p:txBody>
      </p:sp>
      <p:sp>
        <p:nvSpPr>
          <p:cNvPr id="320" name="모서리가 둥근 직사각형"/>
          <p:cNvSpPr/>
          <p:nvPr/>
        </p:nvSpPr>
        <p:spPr>
          <a:xfrm>
            <a:off x="12096017" y="2781299"/>
            <a:ext cx="5254250" cy="5824341"/>
          </a:xfrm>
          <a:prstGeom prst="roundRect">
            <a:avLst>
              <a:gd name="adj" fmla="val 9277"/>
            </a:avLst>
          </a:prstGeom>
          <a:ln w="50800">
            <a:solidFill>
              <a:schemeClr val="bg1">
                <a:lumMod val="65000"/>
              </a:schemeClr>
            </a:solidFill>
            <a:miter/>
          </a:ln>
        </p:spPr>
        <p:txBody>
          <a:bodyPr lIns="38100" tIns="38100" rIns="38100" bIns="38100" anchor="ctr"/>
          <a:lstStyle/>
          <a:p>
            <a:pPr algn="ctr" defTabSz="619125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 sz="24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1" name="일반회원"/>
          <p:cNvSpPr txBox="1"/>
          <p:nvPr/>
        </p:nvSpPr>
        <p:spPr>
          <a:xfrm>
            <a:off x="14067807" y="2535079"/>
            <a:ext cx="1286802" cy="4924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/>
          </a:ln>
        </p:spPr>
        <p:txBody>
          <a:bodyPr wrap="square" lIns="38100" tIns="38100" rIns="38100" bIns="38100" anchor="ctr">
            <a:spAutoFit/>
          </a:bodyPr>
          <a:lstStyle/>
          <a:p>
            <a:pPr algn="ctr" defTabSz="1828754" hangingPunct="0">
              <a:lnSpc>
                <a:spcPct val="90000"/>
              </a:lnSpc>
              <a:spcBef>
                <a:spcPts val="3375"/>
              </a:spcBef>
              <a:defRPr/>
            </a:pPr>
            <a:r>
              <a:rPr lang="ko-KR" altLang="en-US" sz="3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관리자</a:t>
            </a:r>
          </a:p>
        </p:txBody>
      </p:sp>
      <p:sp>
        <p:nvSpPr>
          <p:cNvPr id="323" name="모서리가 둥근 직사각형"/>
          <p:cNvSpPr/>
          <p:nvPr/>
        </p:nvSpPr>
        <p:spPr>
          <a:xfrm>
            <a:off x="1796326" y="3514273"/>
            <a:ext cx="2728397" cy="1611361"/>
          </a:xfrm>
          <a:prstGeom prst="roundRect">
            <a:avLst>
              <a:gd name="adj" fmla="val 9277"/>
            </a:avLst>
          </a:prstGeom>
          <a:ln w="50800">
            <a:solidFill>
              <a:schemeClr val="bg1">
                <a:lumMod val="65000"/>
              </a:schemeClr>
            </a:solidFill>
            <a:miter/>
          </a:ln>
        </p:spPr>
        <p:txBody>
          <a:bodyPr lIns="38100" tIns="38100" rIns="38100" bIns="38100" anchor="ctr"/>
          <a:lstStyle/>
          <a:p>
            <a:pPr algn="ctr" defTabSz="619125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 sz="24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4" name="모서리가 둥근 직사각형"/>
          <p:cNvSpPr/>
          <p:nvPr/>
        </p:nvSpPr>
        <p:spPr>
          <a:xfrm>
            <a:off x="1904902" y="6357852"/>
            <a:ext cx="2728397" cy="1611361"/>
          </a:xfrm>
          <a:prstGeom prst="roundRect">
            <a:avLst>
              <a:gd name="adj" fmla="val 9277"/>
            </a:avLst>
          </a:prstGeom>
          <a:ln w="50800">
            <a:solidFill>
              <a:schemeClr val="bg1">
                <a:lumMod val="65000"/>
              </a:schemeClr>
            </a:solidFill>
            <a:miter/>
          </a:ln>
        </p:spPr>
        <p:txBody>
          <a:bodyPr lIns="38100" tIns="38100" rIns="38100" bIns="38100" anchor="ctr"/>
          <a:lstStyle/>
          <a:p>
            <a:pPr algn="ctr" defTabSz="619125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 sz="24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6" name="일반회원"/>
          <p:cNvSpPr txBox="1"/>
          <p:nvPr/>
        </p:nvSpPr>
        <p:spPr>
          <a:xfrm>
            <a:off x="2329420" y="4117211"/>
            <a:ext cx="1744067" cy="4924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/>
          </a:ln>
        </p:spPr>
        <p:txBody>
          <a:bodyPr wrap="none" lIns="38100" tIns="38100" rIns="38100" bIns="38100" anchor="ctr">
            <a:spAutoFit/>
          </a:bodyPr>
          <a:lstStyle/>
          <a:p>
            <a:pPr defTabSz="1828754" hangingPunct="0">
              <a:lnSpc>
                <a:spcPct val="90000"/>
              </a:lnSpc>
              <a:spcBef>
                <a:spcPts val="3375"/>
              </a:spcBef>
              <a:defRPr/>
            </a:pPr>
            <a:r>
              <a:rPr lang="ko-KR" altLang="en-US" sz="3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일반 회원</a:t>
            </a:r>
          </a:p>
        </p:txBody>
      </p:sp>
      <p:sp>
        <p:nvSpPr>
          <p:cNvPr id="327" name="일반회원"/>
          <p:cNvSpPr txBox="1"/>
          <p:nvPr/>
        </p:nvSpPr>
        <p:spPr>
          <a:xfrm>
            <a:off x="2363084" y="6941124"/>
            <a:ext cx="1744067" cy="4924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/>
          </a:ln>
        </p:spPr>
        <p:txBody>
          <a:bodyPr wrap="none" lIns="38100" tIns="38100" rIns="38100" bIns="38100" anchor="ctr">
            <a:spAutoFit/>
          </a:bodyPr>
          <a:lstStyle/>
          <a:p>
            <a:pPr defTabSz="1828754" hangingPunct="0">
              <a:lnSpc>
                <a:spcPct val="90000"/>
              </a:lnSpc>
              <a:spcBef>
                <a:spcPts val="3375"/>
              </a:spcBef>
              <a:defRPr/>
            </a:pPr>
            <a:r>
              <a:rPr lang="ko-KR" altLang="en-US" sz="30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소셜</a:t>
            </a:r>
            <a:r>
              <a:rPr lang="ko-KR" altLang="en-US" sz="3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회원</a:t>
            </a:r>
          </a:p>
        </p:txBody>
      </p:sp>
      <p:grpSp>
        <p:nvGrpSpPr>
          <p:cNvPr id="14" name="그룹 1012"/>
          <p:cNvGrpSpPr/>
          <p:nvPr/>
        </p:nvGrpSpPr>
        <p:grpSpPr>
          <a:xfrm>
            <a:off x="-914400" y="320298"/>
            <a:ext cx="12292844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구성</a:t>
              </a:r>
              <a:endParaRPr lang="en-US" altLang="ko-KR" sz="4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35038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2292844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클라이언트 </a:t>
              </a:r>
              <a:endParaRPr lang="en-US" altLang="ko-KR" sz="4400" dirty="0" smtClean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7" y="1617714"/>
            <a:ext cx="9508633" cy="794538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43800" y="2324100"/>
            <a:ext cx="533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</p:cNvCxnSpPr>
          <p:nvPr/>
        </p:nvCxnSpPr>
        <p:spPr>
          <a:xfrm>
            <a:off x="8077200" y="2514600"/>
            <a:ext cx="2514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1617713"/>
            <a:ext cx="6324600" cy="806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042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2292844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클라이언트 </a:t>
              </a:r>
              <a:endParaRPr lang="en-US" altLang="ko-KR" sz="4400" dirty="0" smtClean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1617713"/>
            <a:ext cx="6324600" cy="80629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66900"/>
            <a:ext cx="10058400" cy="78138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7400" y="742950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305800" y="2552700"/>
            <a:ext cx="533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8839200" y="2743200"/>
            <a:ext cx="2057400" cy="38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</p:cNvCxnSpPr>
          <p:nvPr/>
        </p:nvCxnSpPr>
        <p:spPr>
          <a:xfrm>
            <a:off x="6324600" y="7620000"/>
            <a:ext cx="4572000" cy="38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2487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2292844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클라이언트 </a:t>
              </a:r>
              <a:endParaRPr lang="en-US" altLang="ko-KR" sz="4400" dirty="0" smtClean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0" y="1617714"/>
            <a:ext cx="7827470" cy="8173986"/>
          </a:xfrm>
          <a:prstGeom prst="rect">
            <a:avLst/>
          </a:prstGeom>
        </p:spPr>
      </p:pic>
      <p:grpSp>
        <p:nvGrpSpPr>
          <p:cNvPr id="18" name="그룹화"/>
          <p:cNvGrpSpPr/>
          <p:nvPr/>
        </p:nvGrpSpPr>
        <p:grpSpPr>
          <a:xfrm>
            <a:off x="8382000" y="1641526"/>
            <a:ext cx="9525001" cy="3383458"/>
            <a:chOff x="0" y="0"/>
            <a:chExt cx="13732815" cy="1956477"/>
          </a:xfrm>
        </p:grpSpPr>
        <p:sp>
          <p:nvSpPr>
            <p:cNvPr id="19" name="목적 : 유효한 정보를 입력한 회원만 회원가입을 진행"/>
            <p:cNvSpPr txBox="1"/>
            <p:nvPr/>
          </p:nvSpPr>
          <p:spPr>
            <a:xfrm>
              <a:off x="260974" y="314970"/>
              <a:ext cx="13471841" cy="59323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square" lIns="50800" tIns="50800" rIns="50800" bIns="50800" anchor="ctr">
              <a:spAutoFit/>
            </a:bodyPr>
            <a:lstStyle>
              <a:lvl1pPr>
                <a:defRPr sz="3700"/>
              </a:lvl1pPr>
            </a:lstStyle>
            <a:p>
              <a:pPr>
                <a:defRPr/>
              </a:pPr>
              <a:r>
                <a:rPr lang="ko-KR" altLang="en-US" sz="2800" b="1" dirty="0"/>
                <a:t>목적 </a:t>
              </a:r>
              <a:endParaRPr lang="en-US" altLang="ko-KR" sz="2800" b="1" dirty="0" smtClean="0"/>
            </a:p>
            <a:p>
              <a:pPr>
                <a:defRPr/>
              </a:pPr>
              <a:r>
                <a:rPr lang="en-US" altLang="ko-KR" sz="2800" b="1" dirty="0" smtClean="0"/>
                <a:t>- </a:t>
              </a:r>
              <a:r>
                <a:rPr lang="ko-KR" altLang="en-US" sz="2800" b="1" dirty="0" smtClean="0"/>
                <a:t> </a:t>
              </a:r>
              <a:r>
                <a:rPr lang="ko-KR" altLang="en-US" sz="3200" b="1" dirty="0"/>
                <a:t>유효한 정보를 입력한 회원만 </a:t>
              </a:r>
              <a:r>
                <a:rPr lang="ko-KR" altLang="en-US" sz="3200" b="1" dirty="0" smtClean="0"/>
                <a:t>회원가입을 </a:t>
              </a:r>
              <a:r>
                <a:rPr lang="ko-KR" altLang="en-US" sz="3200" b="1" dirty="0"/>
                <a:t>진행</a:t>
              </a:r>
            </a:p>
          </p:txBody>
        </p:sp>
        <p:sp>
          <p:nvSpPr>
            <p:cNvPr id="20" name="구현기능 : 아이디 중복검사, 비밀번호 검증, 우편번호, E-mail인증"/>
            <p:cNvSpPr txBox="1"/>
            <p:nvPr/>
          </p:nvSpPr>
          <p:spPr>
            <a:xfrm>
              <a:off x="260974" y="1102288"/>
              <a:ext cx="12595788" cy="557643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none" lIns="50800" tIns="50800" rIns="50800" bIns="50800" anchor="ctr">
              <a:spAutoFit/>
            </a:bodyPr>
            <a:lstStyle>
              <a:lvl1pPr>
                <a:defRPr sz="3700"/>
              </a:lvl1pPr>
            </a:lstStyle>
            <a:p>
              <a:pPr>
                <a:defRPr/>
              </a:pPr>
              <a:r>
                <a:rPr lang="ko-KR" altLang="en-US" sz="2800" b="1" dirty="0" smtClean="0"/>
                <a:t>구현 기능 </a:t>
              </a:r>
              <a:endParaRPr lang="en-US" altLang="ko-KR" sz="2800" b="1" dirty="0" smtClean="0"/>
            </a:p>
            <a:p>
              <a:pPr>
                <a:defRPr/>
              </a:pPr>
              <a:r>
                <a:rPr lang="en-US" altLang="ko-KR" sz="2800" b="1" dirty="0" smtClean="0"/>
                <a:t>-</a:t>
              </a:r>
              <a:r>
                <a:rPr lang="ko-KR" altLang="en-US" sz="2800" b="1" dirty="0" smtClean="0"/>
                <a:t> </a:t>
              </a:r>
              <a:r>
                <a:rPr lang="ko-KR" altLang="en-US" sz="2800" b="1" dirty="0"/>
                <a:t>아이디 중복검사, 비밀번호 검증</a:t>
              </a:r>
              <a:r>
                <a:rPr lang="ko-KR" altLang="en-US" sz="2800" b="1" dirty="0" smtClean="0"/>
                <a:t>, 우편번호</a:t>
              </a:r>
              <a:r>
                <a:rPr lang="ko-KR" altLang="en-US" sz="2800" b="1" dirty="0"/>
                <a:t>, E-mail인증</a:t>
              </a:r>
            </a:p>
          </p:txBody>
        </p:sp>
        <p:sp>
          <p:nvSpPr>
            <p:cNvPr id="21" name="모서리가 둥근 직사각형"/>
            <p:cNvSpPr/>
            <p:nvPr/>
          </p:nvSpPr>
          <p:spPr>
            <a:xfrm>
              <a:off x="0" y="0"/>
              <a:ext cx="13732815" cy="1956477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chemeClr val="bg1">
                  <a:lumMod val="65000"/>
                </a:schemeClr>
              </a:solidFill>
              <a:prstDash val="solid"/>
              <a:miter/>
            </a:ln>
            <a:effectLst/>
          </p:spPr>
          <p:txBody>
            <a:bodyPr wrap="square" lIns="50800" tIns="50800" rIns="50800" bIns="50800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lang="ko-KR" altLang="en-US"/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11201400" y="5400779"/>
            <a:ext cx="6705600" cy="33528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582400" y="6107683"/>
            <a:ext cx="6217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 smtClean="0"/>
              <a:t>정규식 검증</a:t>
            </a:r>
            <a:endParaRPr lang="en-US" altLang="ko-KR" sz="4000" dirty="0" smtClean="0"/>
          </a:p>
          <a:p>
            <a:pPr marL="342900" indent="-342900">
              <a:buAutoNum type="arabicPeriod"/>
            </a:pPr>
            <a:r>
              <a:rPr lang="en-US" altLang="ko-KR" sz="4000" dirty="0" smtClean="0"/>
              <a:t>Ajax </a:t>
            </a:r>
            <a:r>
              <a:rPr lang="ko-KR" altLang="en-US" sz="4000" dirty="0" smtClean="0"/>
              <a:t>사용</a:t>
            </a:r>
            <a:endParaRPr lang="en-US" altLang="ko-KR" sz="4000" dirty="0" smtClean="0"/>
          </a:p>
          <a:p>
            <a:r>
              <a:rPr lang="en-US" altLang="ko-KR" sz="4000" dirty="0" smtClean="0"/>
              <a:t>       =&gt; </a:t>
            </a:r>
            <a:r>
              <a:rPr lang="ko-KR" altLang="en-US" sz="4000" dirty="0" smtClean="0"/>
              <a:t>즉각 중복 검사 진행</a:t>
            </a:r>
            <a:endParaRPr lang="ko-KR" altLang="en-US" sz="4000" dirty="0"/>
          </a:p>
        </p:txBody>
      </p:sp>
      <p:sp>
        <p:nvSpPr>
          <p:cNvPr id="32" name="직사각형 31"/>
          <p:cNvSpPr/>
          <p:nvPr/>
        </p:nvSpPr>
        <p:spPr>
          <a:xfrm>
            <a:off x="1447800" y="4512149"/>
            <a:ext cx="5791200" cy="707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44065" y="7505700"/>
            <a:ext cx="5791200" cy="434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2" idx="3"/>
            <a:endCxn id="30" idx="1"/>
          </p:cNvCxnSpPr>
          <p:nvPr/>
        </p:nvCxnSpPr>
        <p:spPr>
          <a:xfrm>
            <a:off x="7239000" y="4865925"/>
            <a:ext cx="3962400" cy="2211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3" idx="3"/>
            <a:endCxn id="30" idx="1"/>
          </p:cNvCxnSpPr>
          <p:nvPr/>
        </p:nvCxnSpPr>
        <p:spPr>
          <a:xfrm flipV="1">
            <a:off x="7135265" y="7077179"/>
            <a:ext cx="4066135" cy="645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832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2292844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클라이언트 </a:t>
              </a:r>
              <a:endParaRPr lang="en-US" altLang="ko-KR" sz="4400" dirty="0" smtClean="0"/>
            </a:p>
          </p:txBody>
        </p:sp>
      </p:grpSp>
      <p:pic>
        <p:nvPicPr>
          <p:cNvPr id="22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06154" y="2095500"/>
            <a:ext cx="5485132" cy="3935583"/>
          </a:xfrm>
          <a:prstGeom prst="rect">
            <a:avLst/>
          </a:prstGeom>
          <a:ln w="12700">
            <a:miter/>
          </a:ln>
        </p:spPr>
      </p:pic>
      <p:pic>
        <p:nvPicPr>
          <p:cNvPr id="23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71517" y="6154802"/>
            <a:ext cx="5505914" cy="3903254"/>
          </a:xfrm>
          <a:prstGeom prst="rect">
            <a:avLst/>
          </a:prstGeom>
          <a:ln w="12700">
            <a:miter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0" y="2247900"/>
            <a:ext cx="7848600" cy="7813804"/>
          </a:xfrm>
          <a:prstGeom prst="rect">
            <a:avLst/>
          </a:prstGeom>
        </p:spPr>
      </p:pic>
      <p:grpSp>
        <p:nvGrpSpPr>
          <p:cNvPr id="25" name="그룹 1014"/>
          <p:cNvGrpSpPr/>
          <p:nvPr/>
        </p:nvGrpSpPr>
        <p:grpSpPr>
          <a:xfrm>
            <a:off x="325930" y="1866900"/>
            <a:ext cx="5008070" cy="205009"/>
            <a:chOff x="1721224" y="5209505"/>
            <a:chExt cx="2659729" cy="175426"/>
          </a:xfrm>
        </p:grpSpPr>
        <p:pic>
          <p:nvPicPr>
            <p:cNvPr id="26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224" y="5209505"/>
              <a:ext cx="2659729" cy="17542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91294" y="1495205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소셜</a:t>
            </a:r>
            <a:r>
              <a:rPr lang="ko-KR" altLang="en-US" sz="2800" dirty="0" smtClean="0"/>
              <a:t> 로그인 </a:t>
            </a:r>
            <a:r>
              <a:rPr lang="en-US" altLang="ko-KR" sz="2800" dirty="0" smtClean="0"/>
              <a:t>: </a:t>
            </a:r>
            <a:r>
              <a:rPr lang="ko-KR" altLang="en-US" sz="2800" dirty="0" err="1" smtClean="0"/>
              <a:t>네이버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카카오</a:t>
            </a:r>
            <a:endParaRPr lang="ko-KR" altLang="en-US" sz="2800" dirty="0"/>
          </a:p>
        </p:txBody>
      </p:sp>
      <p:sp>
        <p:nvSpPr>
          <p:cNvPr id="2" name="직사각형 1"/>
          <p:cNvSpPr/>
          <p:nvPr/>
        </p:nvSpPr>
        <p:spPr>
          <a:xfrm>
            <a:off x="3733800" y="8496300"/>
            <a:ext cx="12192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4953000" y="6154802"/>
            <a:ext cx="6096000" cy="27605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380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블로그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글상세 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3000" y="3381107"/>
            <a:ext cx="13563600" cy="6267319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27077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2292844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클라이언트 </a:t>
              </a:r>
              <a:endParaRPr lang="en-US" altLang="ko-KR" sz="4400" dirty="0" smtClean="0"/>
            </a:p>
          </p:txBody>
        </p:sp>
      </p:grpSp>
      <p:pic>
        <p:nvPicPr>
          <p:cNvPr id="22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2385357"/>
            <a:ext cx="4343400" cy="3935583"/>
          </a:xfrm>
          <a:prstGeom prst="rect">
            <a:avLst/>
          </a:prstGeom>
          <a:ln w="12700">
            <a:miter/>
          </a:ln>
        </p:spPr>
      </p:pic>
      <p:pic>
        <p:nvPicPr>
          <p:cNvPr id="23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00" y="6402796"/>
            <a:ext cx="4343400" cy="3903254"/>
          </a:xfrm>
          <a:prstGeom prst="rect">
            <a:avLst/>
          </a:prstGeom>
          <a:ln w="12700">
            <a:miter/>
          </a:ln>
        </p:spPr>
      </p:pic>
      <p:grpSp>
        <p:nvGrpSpPr>
          <p:cNvPr id="25" name="그룹 1014"/>
          <p:cNvGrpSpPr/>
          <p:nvPr/>
        </p:nvGrpSpPr>
        <p:grpSpPr>
          <a:xfrm>
            <a:off x="325930" y="1866900"/>
            <a:ext cx="5008070" cy="205009"/>
            <a:chOff x="1721224" y="5209505"/>
            <a:chExt cx="2659729" cy="175426"/>
          </a:xfrm>
        </p:grpSpPr>
        <p:pic>
          <p:nvPicPr>
            <p:cNvPr id="26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1224" y="5209505"/>
              <a:ext cx="2659729" cy="17542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91294" y="1495205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소셜</a:t>
            </a:r>
            <a:r>
              <a:rPr lang="ko-KR" altLang="en-US" sz="2800" dirty="0" smtClean="0"/>
              <a:t> 로그인 </a:t>
            </a:r>
            <a:r>
              <a:rPr lang="en-US" altLang="ko-KR" sz="2800" dirty="0" smtClean="0"/>
              <a:t>: </a:t>
            </a:r>
            <a:r>
              <a:rPr lang="ko-KR" altLang="en-US" sz="2800" dirty="0" err="1" smtClean="0"/>
              <a:t>네이버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카카오</a:t>
            </a:r>
            <a:endParaRPr lang="ko-KR" altLang="en-US" sz="2800" dirty="0"/>
          </a:p>
        </p:txBody>
      </p:sp>
      <p:sp>
        <p:nvSpPr>
          <p:cNvPr id="18" name="오른쪽 화살표 17"/>
          <p:cNvSpPr/>
          <p:nvPr/>
        </p:nvSpPr>
        <p:spPr>
          <a:xfrm>
            <a:off x="5132452" y="5479692"/>
            <a:ext cx="3156966" cy="16824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8255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9" name="붙여넣은 동영상.png" descr="붙여넣은 동영상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62775" y="1866900"/>
            <a:ext cx="3810000" cy="5514002"/>
          </a:xfrm>
          <a:prstGeom prst="rect">
            <a:avLst/>
          </a:prstGeom>
          <a:ln w="12700">
            <a:miter/>
          </a:ln>
        </p:spPr>
      </p:pic>
      <p:pic>
        <p:nvPicPr>
          <p:cNvPr id="20" name="붙여넣은 동영상.png" descr="붙여넣은 동영상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660419" y="1883568"/>
            <a:ext cx="3736868" cy="5480665"/>
          </a:xfrm>
          <a:prstGeom prst="rect">
            <a:avLst/>
          </a:prstGeom>
          <a:ln w="12700">
            <a:miter/>
          </a:ln>
        </p:spPr>
      </p:pic>
      <p:sp>
        <p:nvSpPr>
          <p:cNvPr id="21" name="모서리가 둥근 직사각형"/>
          <p:cNvSpPr/>
          <p:nvPr/>
        </p:nvSpPr>
        <p:spPr>
          <a:xfrm>
            <a:off x="8567537" y="7581900"/>
            <a:ext cx="8229600" cy="2340284"/>
          </a:xfrm>
          <a:prstGeom prst="roundRect">
            <a:avLst>
              <a:gd name="adj" fmla="val 15000"/>
            </a:avLst>
          </a:prstGeom>
          <a:ln w="88900">
            <a:solidFill>
              <a:srgbClr val="00CF76"/>
            </a:solidFill>
            <a:miter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65193" y="7967212"/>
            <a:ext cx="7634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/>
              <a:t>소셜</a:t>
            </a:r>
            <a:r>
              <a:rPr lang="ko-KR" altLang="en-US" sz="3200" b="1" dirty="0" smtClean="0"/>
              <a:t> 회원가입은 별도로 필요하지 않으며</a:t>
            </a:r>
            <a:r>
              <a:rPr lang="en-US" altLang="ko-KR" sz="3200" b="1" dirty="0" smtClean="0"/>
              <a:t>,</a:t>
            </a:r>
          </a:p>
          <a:p>
            <a:endParaRPr lang="en-US" altLang="ko-KR" sz="3200" b="1" dirty="0" smtClean="0"/>
          </a:p>
          <a:p>
            <a:r>
              <a:rPr lang="ko-KR" altLang="en-US" sz="3200" b="1" dirty="0" err="1" smtClean="0"/>
              <a:t>소셜</a:t>
            </a:r>
            <a:r>
              <a:rPr lang="ko-KR" altLang="en-US" sz="3200" b="1" dirty="0" smtClean="0"/>
              <a:t> 로그인 시 </a:t>
            </a:r>
            <a:r>
              <a:rPr lang="ko-KR" altLang="en-US" sz="3200" b="1" dirty="0" err="1" smtClean="0"/>
              <a:t>이메일</a:t>
            </a:r>
            <a:r>
              <a:rPr lang="ko-KR" altLang="en-US" sz="3200" b="1" dirty="0" smtClean="0"/>
              <a:t> 및 프로필 사진 연동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30566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3632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8" y="1617714"/>
            <a:ext cx="7218086" cy="84787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25665" y="2476500"/>
            <a:ext cx="77836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578" y="204787"/>
            <a:ext cx="8293421" cy="65690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577" y="6773796"/>
            <a:ext cx="8293421" cy="3322704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7" idx="3"/>
          </p:cNvCxnSpPr>
          <p:nvPr/>
        </p:nvCxnSpPr>
        <p:spPr>
          <a:xfrm>
            <a:off x="7704032" y="2705100"/>
            <a:ext cx="190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3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3632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578" y="204787"/>
            <a:ext cx="8293421" cy="65690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577" y="6773796"/>
            <a:ext cx="8293421" cy="33227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1" y="1608188"/>
            <a:ext cx="8108849" cy="81073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95800" y="8039100"/>
            <a:ext cx="609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3"/>
          </p:cNvCxnSpPr>
          <p:nvPr/>
        </p:nvCxnSpPr>
        <p:spPr>
          <a:xfrm flipV="1">
            <a:off x="5105400" y="5372100"/>
            <a:ext cx="4343400" cy="2895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7251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2292844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grpSp>
        <p:nvGrpSpPr>
          <p:cNvPr id="18" name="그룹화"/>
          <p:cNvGrpSpPr/>
          <p:nvPr/>
        </p:nvGrpSpPr>
        <p:grpSpPr>
          <a:xfrm>
            <a:off x="8382000" y="1641526"/>
            <a:ext cx="9525001" cy="3383458"/>
            <a:chOff x="0" y="0"/>
            <a:chExt cx="13732815" cy="1956477"/>
          </a:xfrm>
        </p:grpSpPr>
        <p:sp>
          <p:nvSpPr>
            <p:cNvPr id="19" name="목적 : 유효한 정보를 입력한 회원만 회원가입을 진행"/>
            <p:cNvSpPr txBox="1"/>
            <p:nvPr/>
          </p:nvSpPr>
          <p:spPr>
            <a:xfrm>
              <a:off x="260974" y="314970"/>
              <a:ext cx="13471841" cy="59323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square" lIns="50800" tIns="50800" rIns="50800" bIns="50800" anchor="ctr">
              <a:spAutoFit/>
            </a:bodyPr>
            <a:lstStyle>
              <a:lvl1pPr>
                <a:defRPr sz="3700"/>
              </a:lvl1pPr>
            </a:lstStyle>
            <a:p>
              <a:pPr>
                <a:defRPr/>
              </a:pPr>
              <a:r>
                <a:rPr lang="ko-KR" altLang="en-US" sz="2800" b="1" dirty="0"/>
                <a:t>목적 </a:t>
              </a:r>
              <a:endParaRPr lang="en-US" altLang="ko-KR" sz="2800" b="1" dirty="0" smtClean="0"/>
            </a:p>
            <a:p>
              <a:pPr>
                <a:defRPr/>
              </a:pPr>
              <a:r>
                <a:rPr lang="en-US" altLang="ko-KR" sz="2800" b="1" dirty="0" smtClean="0"/>
                <a:t>- </a:t>
              </a:r>
              <a:r>
                <a:rPr lang="ko-KR" altLang="en-US" sz="2800" b="1" dirty="0" smtClean="0"/>
                <a:t> </a:t>
              </a:r>
              <a:r>
                <a:rPr lang="ko-KR" altLang="en-US" sz="3200" b="1" dirty="0"/>
                <a:t>유효한 정보를 입력한 회원만 </a:t>
              </a:r>
              <a:r>
                <a:rPr lang="ko-KR" altLang="en-US" sz="3200" b="1" dirty="0" smtClean="0"/>
                <a:t>회원가입을 </a:t>
              </a:r>
              <a:r>
                <a:rPr lang="ko-KR" altLang="en-US" sz="3200" b="1" dirty="0"/>
                <a:t>진행</a:t>
              </a:r>
            </a:p>
          </p:txBody>
        </p:sp>
        <p:sp>
          <p:nvSpPr>
            <p:cNvPr id="20" name="구현기능 : 아이디 중복검사, 비밀번호 검증, 우편번호, E-mail인증"/>
            <p:cNvSpPr txBox="1"/>
            <p:nvPr/>
          </p:nvSpPr>
          <p:spPr>
            <a:xfrm>
              <a:off x="260974" y="1102288"/>
              <a:ext cx="12595788" cy="557643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none" lIns="50800" tIns="50800" rIns="50800" bIns="50800" anchor="ctr">
              <a:spAutoFit/>
            </a:bodyPr>
            <a:lstStyle>
              <a:lvl1pPr>
                <a:defRPr sz="3700"/>
              </a:lvl1pPr>
            </a:lstStyle>
            <a:p>
              <a:pPr>
                <a:defRPr/>
              </a:pPr>
              <a:r>
                <a:rPr lang="ko-KR" altLang="en-US" sz="2800" b="1" dirty="0" smtClean="0"/>
                <a:t>구현 기능 </a:t>
              </a:r>
              <a:endParaRPr lang="en-US" altLang="ko-KR" sz="2800" b="1" dirty="0" smtClean="0"/>
            </a:p>
            <a:p>
              <a:pPr>
                <a:defRPr/>
              </a:pPr>
              <a:r>
                <a:rPr lang="en-US" altLang="ko-KR" sz="2800" b="1" dirty="0" smtClean="0"/>
                <a:t>-</a:t>
              </a:r>
              <a:r>
                <a:rPr lang="ko-KR" altLang="en-US" sz="2800" b="1" dirty="0" smtClean="0"/>
                <a:t> </a:t>
              </a:r>
              <a:r>
                <a:rPr lang="ko-KR" altLang="en-US" sz="2800" b="1" dirty="0"/>
                <a:t>아이디 중복검사, 비밀번호 검증</a:t>
              </a:r>
              <a:r>
                <a:rPr lang="ko-KR" altLang="en-US" sz="2800" b="1" dirty="0" smtClean="0"/>
                <a:t>, 우편번호</a:t>
              </a:r>
              <a:r>
                <a:rPr lang="ko-KR" altLang="en-US" sz="2800" b="1" dirty="0"/>
                <a:t>, E-mail인증</a:t>
              </a:r>
            </a:p>
          </p:txBody>
        </p:sp>
        <p:sp>
          <p:nvSpPr>
            <p:cNvPr id="21" name="모서리가 둥근 직사각형"/>
            <p:cNvSpPr/>
            <p:nvPr/>
          </p:nvSpPr>
          <p:spPr>
            <a:xfrm>
              <a:off x="0" y="0"/>
              <a:ext cx="13732815" cy="1956477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chemeClr val="bg1">
                  <a:lumMod val="65000"/>
                </a:schemeClr>
              </a:solidFill>
              <a:prstDash val="solid"/>
              <a:miter/>
            </a:ln>
            <a:effectLst/>
          </p:spPr>
          <p:txBody>
            <a:bodyPr wrap="square" lIns="50800" tIns="50800" rIns="50800" bIns="50800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lang="ko-KR" altLang="en-US"/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11201400" y="5400779"/>
            <a:ext cx="6705600" cy="33528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582400" y="6107683"/>
            <a:ext cx="6217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 smtClean="0"/>
              <a:t>정규식 검증</a:t>
            </a:r>
            <a:endParaRPr lang="en-US" altLang="ko-KR" sz="4000" dirty="0" smtClean="0"/>
          </a:p>
          <a:p>
            <a:pPr marL="342900" indent="-342900">
              <a:buAutoNum type="arabicPeriod"/>
            </a:pPr>
            <a:r>
              <a:rPr lang="en-US" altLang="ko-KR" sz="4000" dirty="0" smtClean="0"/>
              <a:t>Ajax </a:t>
            </a:r>
            <a:r>
              <a:rPr lang="ko-KR" altLang="en-US" sz="4000" dirty="0" smtClean="0"/>
              <a:t>사용</a:t>
            </a:r>
            <a:endParaRPr lang="en-US" altLang="ko-KR" sz="4000" dirty="0" smtClean="0"/>
          </a:p>
          <a:p>
            <a:r>
              <a:rPr lang="en-US" altLang="ko-KR" sz="4000" dirty="0" smtClean="0"/>
              <a:t>       =&gt; </a:t>
            </a:r>
            <a:r>
              <a:rPr lang="ko-KR" altLang="en-US" sz="4000" dirty="0" smtClean="0"/>
              <a:t>즉각 중복 검사 진행</a:t>
            </a:r>
            <a:endParaRPr lang="ko-KR" altLang="en-US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8" y="1756348"/>
            <a:ext cx="7580477" cy="81877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3400" y="3771900"/>
            <a:ext cx="7315200" cy="1628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3400" y="9334500"/>
            <a:ext cx="45720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" idx="3"/>
            <a:endCxn id="30" idx="1"/>
          </p:cNvCxnSpPr>
          <p:nvPr/>
        </p:nvCxnSpPr>
        <p:spPr>
          <a:xfrm>
            <a:off x="7848600" y="4586340"/>
            <a:ext cx="3352800" cy="2490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4" idx="3"/>
            <a:endCxn id="30" idx="1"/>
          </p:cNvCxnSpPr>
          <p:nvPr/>
        </p:nvCxnSpPr>
        <p:spPr>
          <a:xfrm flipV="1">
            <a:off x="5105400" y="7077179"/>
            <a:ext cx="6096000" cy="248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271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pic>
        <p:nvPicPr>
          <p:cNvPr id="22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5930" y="3365641"/>
            <a:ext cx="8117562" cy="2183597"/>
          </a:xfrm>
          <a:prstGeom prst="rect">
            <a:avLst/>
          </a:prstGeom>
          <a:ln w="12700">
            <a:miter/>
          </a:ln>
        </p:spPr>
      </p:pic>
      <p:pic>
        <p:nvPicPr>
          <p:cNvPr id="23" name="스크린샷 2024-01-14 오후 1.09.47.png" descr="스크린샷 2024-01-14 오후 1.09.47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5929" y="6702303"/>
            <a:ext cx="8117562" cy="2183597"/>
          </a:xfrm>
          <a:prstGeom prst="rect">
            <a:avLst/>
          </a:prstGeom>
          <a:ln w="12700">
            <a:miter/>
          </a:ln>
        </p:spPr>
      </p:pic>
      <p:sp>
        <p:nvSpPr>
          <p:cNvPr id="34" name="01 : 현재 계속 사업자"/>
          <p:cNvSpPr txBox="1"/>
          <p:nvPr/>
        </p:nvSpPr>
        <p:spPr>
          <a:xfrm>
            <a:off x="9646958" y="3406939"/>
            <a:ext cx="5806527" cy="59503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/>
            </a:pPr>
            <a:r>
              <a:rPr lang="ko-KR" altLang="en-US" sz="3200" dirty="0"/>
              <a:t>01 : 현재 계속 사업자</a:t>
            </a:r>
          </a:p>
        </p:txBody>
      </p:sp>
      <p:sp>
        <p:nvSpPr>
          <p:cNvPr id="35" name="02 : 현재 휴업자"/>
          <p:cNvSpPr txBox="1"/>
          <p:nvPr/>
        </p:nvSpPr>
        <p:spPr>
          <a:xfrm>
            <a:off x="9612322" y="5756558"/>
            <a:ext cx="4473174" cy="59503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/>
            </a:pPr>
            <a:r>
              <a:rPr lang="ko-KR" altLang="en-US" sz="3200" dirty="0"/>
              <a:t>02 : 현재 </a:t>
            </a:r>
            <a:r>
              <a:rPr lang="ko-KR" altLang="en-US" sz="3200" dirty="0" err="1"/>
              <a:t>휴업자</a:t>
            </a:r>
            <a:endParaRPr lang="ko-KR" altLang="en-US" sz="3200" dirty="0"/>
          </a:p>
        </p:txBody>
      </p:sp>
      <p:sp>
        <p:nvSpPr>
          <p:cNvPr id="36" name="03: 현재 폐업자"/>
          <p:cNvSpPr txBox="1"/>
          <p:nvPr/>
        </p:nvSpPr>
        <p:spPr>
          <a:xfrm>
            <a:off x="9612322" y="6996198"/>
            <a:ext cx="4288576" cy="59503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/>
            </a:pPr>
            <a:r>
              <a:rPr lang="ko-KR" altLang="en-US" sz="3200" dirty="0"/>
              <a:t>03: 현재 </a:t>
            </a:r>
            <a:r>
              <a:rPr lang="ko-KR" altLang="en-US" sz="3200" dirty="0" err="1"/>
              <a:t>폐업자</a:t>
            </a:r>
            <a:endParaRPr lang="ko-KR" altLang="en-US" sz="3200" dirty="0"/>
          </a:p>
        </p:txBody>
      </p:sp>
      <p:sp>
        <p:nvSpPr>
          <p:cNvPr id="37" name="그 외 : 국세청 미등록 사업자"/>
          <p:cNvSpPr txBox="1"/>
          <p:nvPr/>
        </p:nvSpPr>
        <p:spPr>
          <a:xfrm>
            <a:off x="9601200" y="8235839"/>
            <a:ext cx="7550245" cy="59503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/>
            </a:pPr>
            <a:r>
              <a:rPr lang="ko-KR" altLang="en-US" sz="3200" dirty="0"/>
              <a:t>그 외 : 국세청 미등록 사업자</a:t>
            </a:r>
          </a:p>
        </p:txBody>
      </p:sp>
      <p:sp>
        <p:nvSpPr>
          <p:cNvPr id="38" name="모서리가 둥근 직사각형"/>
          <p:cNvSpPr/>
          <p:nvPr/>
        </p:nvSpPr>
        <p:spPr>
          <a:xfrm>
            <a:off x="9367997" y="3025517"/>
            <a:ext cx="8333919" cy="1381601"/>
          </a:xfrm>
          <a:prstGeom prst="roundRect">
            <a:avLst>
              <a:gd name="adj" fmla="val 15000"/>
            </a:avLst>
          </a:prstGeom>
          <a:ln w="88900">
            <a:solidFill>
              <a:srgbClr val="00CF76"/>
            </a:solidFill>
            <a:miter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9" name="모서리가 둥근 직사각형"/>
          <p:cNvSpPr/>
          <p:nvPr/>
        </p:nvSpPr>
        <p:spPr>
          <a:xfrm>
            <a:off x="9367997" y="5493894"/>
            <a:ext cx="8333919" cy="3835105"/>
          </a:xfrm>
          <a:prstGeom prst="roundRect">
            <a:avLst>
              <a:gd name="adj" fmla="val 5404"/>
            </a:avLst>
          </a:prstGeom>
          <a:ln w="88900">
            <a:solidFill>
              <a:srgbClr val="CF0047"/>
            </a:solidFill>
            <a:miter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40" name="가입 가능"/>
          <p:cNvSpPr txBox="1"/>
          <p:nvPr/>
        </p:nvSpPr>
        <p:spPr>
          <a:xfrm>
            <a:off x="9367997" y="2225881"/>
            <a:ext cx="2606613" cy="533479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CF76"/>
                </a:solidFill>
              </a:defRPr>
            </a:lvl1pPr>
          </a:lstStyle>
          <a:p>
            <a:pPr>
              <a:defRPr/>
            </a:pPr>
            <a:r>
              <a:rPr lang="ko-KR" altLang="en-US" sz="2800" b="1" dirty="0"/>
              <a:t>가입 가능</a:t>
            </a:r>
          </a:p>
        </p:txBody>
      </p:sp>
      <p:sp>
        <p:nvSpPr>
          <p:cNvPr id="41" name="가입 불가"/>
          <p:cNvSpPr txBox="1"/>
          <p:nvPr/>
        </p:nvSpPr>
        <p:spPr>
          <a:xfrm>
            <a:off x="9441132" y="4592311"/>
            <a:ext cx="2606613" cy="533479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FF0C00"/>
                </a:solidFill>
              </a:defRPr>
            </a:lvl1pPr>
          </a:lstStyle>
          <a:p>
            <a:pPr>
              <a:defRPr/>
            </a:pPr>
            <a:r>
              <a:rPr lang="ko-KR" altLang="en-US" sz="2800" b="1" dirty="0"/>
              <a:t>가입 불가</a:t>
            </a:r>
          </a:p>
        </p:txBody>
      </p:sp>
      <p:grpSp>
        <p:nvGrpSpPr>
          <p:cNvPr id="42" name="그룹 1014"/>
          <p:cNvGrpSpPr/>
          <p:nvPr/>
        </p:nvGrpSpPr>
        <p:grpSpPr>
          <a:xfrm>
            <a:off x="325930" y="2019255"/>
            <a:ext cx="4474670" cy="86671"/>
            <a:chOff x="1721224" y="5209505"/>
            <a:chExt cx="2659729" cy="175426"/>
          </a:xfrm>
        </p:grpSpPr>
        <p:pic>
          <p:nvPicPr>
            <p:cNvPr id="43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1224" y="5209505"/>
              <a:ext cx="2659729" cy="17542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28600" y="158270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사업자 등록 번호 상태 확인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3604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grpSp>
        <p:nvGrpSpPr>
          <p:cNvPr id="42" name="그룹 1014"/>
          <p:cNvGrpSpPr/>
          <p:nvPr/>
        </p:nvGrpSpPr>
        <p:grpSpPr>
          <a:xfrm>
            <a:off x="325930" y="2019255"/>
            <a:ext cx="4474670" cy="86671"/>
            <a:chOff x="1721224" y="5209505"/>
            <a:chExt cx="2659729" cy="175426"/>
          </a:xfrm>
        </p:grpSpPr>
        <p:pic>
          <p:nvPicPr>
            <p:cNvPr id="43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1224" y="5209505"/>
              <a:ext cx="2659729" cy="17542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28600" y="158270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사업자 등록증 파일 업로드</a:t>
            </a:r>
            <a:endParaRPr lang="ko-KR" altLang="en-US" sz="2800" dirty="0"/>
          </a:p>
        </p:txBody>
      </p:sp>
      <p:pic>
        <p:nvPicPr>
          <p:cNvPr id="19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rcRect t="50550"/>
          <a:stretch>
            <a:fillRect/>
          </a:stretch>
        </p:blipFill>
        <p:spPr>
          <a:xfrm>
            <a:off x="325930" y="2544236"/>
            <a:ext cx="8873488" cy="1792593"/>
          </a:xfrm>
          <a:prstGeom prst="rect">
            <a:avLst/>
          </a:prstGeom>
          <a:ln w="12700">
            <a:miter/>
          </a:ln>
        </p:spPr>
      </p:pic>
      <p:pic>
        <p:nvPicPr>
          <p:cNvPr id="20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5930" y="4592663"/>
            <a:ext cx="8873488" cy="2503661"/>
          </a:xfrm>
          <a:prstGeom prst="rect">
            <a:avLst/>
          </a:prstGeom>
          <a:ln w="12700">
            <a:miter/>
          </a:ln>
        </p:spPr>
      </p:pic>
      <p:sp>
        <p:nvSpPr>
          <p:cNvPr id="21" name="모서리가 둥근 직사각형 20"/>
          <p:cNvSpPr/>
          <p:nvPr/>
        </p:nvSpPr>
        <p:spPr>
          <a:xfrm>
            <a:off x="10210800" y="4152900"/>
            <a:ext cx="6705600" cy="381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744200" y="4630911"/>
            <a:ext cx="5943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 smtClean="0"/>
              <a:t>파일 이름 형식 지정</a:t>
            </a:r>
            <a:endParaRPr lang="en-US" altLang="ko-KR" sz="2800" b="1" dirty="0" smtClean="0"/>
          </a:p>
          <a:p>
            <a:r>
              <a:rPr lang="en-US" altLang="ko-KR" sz="2800" b="1" dirty="0"/>
              <a:t> </a:t>
            </a:r>
            <a:r>
              <a:rPr lang="en-US" altLang="ko-KR" sz="2800" b="1" dirty="0" smtClean="0"/>
              <a:t>     - </a:t>
            </a:r>
            <a:r>
              <a:rPr lang="ko-KR" altLang="en-US" sz="2800" b="1" dirty="0" smtClean="0"/>
              <a:t>사업자 번호와 동일하게 지정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      - </a:t>
            </a:r>
            <a:r>
              <a:rPr lang="ko-KR" altLang="en-US" sz="2800" b="1" dirty="0" smtClean="0"/>
              <a:t>덮어쓰기 방지 및 관리 용이</a:t>
            </a:r>
            <a:endParaRPr lang="en-US" altLang="ko-KR" sz="2800" b="1" dirty="0" smtClean="0"/>
          </a:p>
          <a:p>
            <a:endParaRPr lang="en-US" altLang="ko-KR" sz="2800" b="1" dirty="0"/>
          </a:p>
          <a:p>
            <a:r>
              <a:rPr lang="en-US" altLang="ko-KR" sz="2800" b="1" dirty="0" smtClean="0"/>
              <a:t>2. </a:t>
            </a:r>
            <a:r>
              <a:rPr lang="ko-KR" altLang="en-US" sz="2800" b="1" dirty="0" smtClean="0"/>
              <a:t>파일 용량 지정</a:t>
            </a:r>
            <a:endParaRPr lang="en-US" altLang="ko-KR" sz="2800" b="1" dirty="0" smtClean="0"/>
          </a:p>
          <a:p>
            <a:r>
              <a:rPr lang="en-US" altLang="ko-KR" sz="2800" b="1" dirty="0"/>
              <a:t> </a:t>
            </a:r>
            <a:r>
              <a:rPr lang="en-US" altLang="ko-KR" sz="2800" b="1" dirty="0" smtClean="0"/>
              <a:t>     - </a:t>
            </a:r>
            <a:r>
              <a:rPr lang="ko-KR" altLang="en-US" sz="2800" b="1" dirty="0" smtClean="0"/>
              <a:t>너무 큰 용량의 파일 업로드 방지</a:t>
            </a:r>
            <a:endParaRPr lang="en-US" altLang="ko-KR" sz="2800" b="1" dirty="0" smtClean="0"/>
          </a:p>
          <a:p>
            <a:r>
              <a:rPr lang="en-US" altLang="ko-KR" sz="2800" b="1" dirty="0"/>
              <a:t> </a:t>
            </a:r>
            <a:r>
              <a:rPr lang="en-US" altLang="ko-KR" sz="2800" b="1" dirty="0" smtClean="0"/>
              <a:t>     - </a:t>
            </a:r>
            <a:r>
              <a:rPr lang="ko-KR" altLang="en-US" sz="2800" b="1" dirty="0" smtClean="0"/>
              <a:t>자바 스크립트 사용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5" y="7352158"/>
            <a:ext cx="9426975" cy="23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80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grpSp>
        <p:nvGrpSpPr>
          <p:cNvPr id="42" name="그룹 1014"/>
          <p:cNvGrpSpPr/>
          <p:nvPr/>
        </p:nvGrpSpPr>
        <p:grpSpPr>
          <a:xfrm>
            <a:off x="325930" y="2019255"/>
            <a:ext cx="4474670" cy="86671"/>
            <a:chOff x="1721224" y="5209505"/>
            <a:chExt cx="2659729" cy="175426"/>
          </a:xfrm>
        </p:grpSpPr>
        <p:pic>
          <p:nvPicPr>
            <p:cNvPr id="43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1224" y="5209505"/>
              <a:ext cx="2659729" cy="17542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28600" y="158270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사업자 소재지 등록</a:t>
            </a:r>
            <a:endParaRPr lang="ko-KR" altLang="en-US" sz="28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10800" y="4152900"/>
            <a:ext cx="6705600" cy="338318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591800" y="5151996"/>
            <a:ext cx="594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 smtClean="0"/>
              <a:t>우편번호 </a:t>
            </a:r>
            <a:r>
              <a:rPr lang="en-US" altLang="ko-KR" sz="2800" b="1" dirty="0" smtClean="0"/>
              <a:t>API</a:t>
            </a:r>
            <a:r>
              <a:rPr lang="ko-KR" altLang="en-US" sz="2800" b="1" dirty="0" smtClean="0"/>
              <a:t>를 이용하여 실제 존재하는 주소만 입력 가능</a:t>
            </a:r>
            <a:endParaRPr lang="en-US" altLang="ko-KR" sz="2800" b="1" dirty="0"/>
          </a:p>
          <a:p>
            <a:r>
              <a:rPr lang="en-US" altLang="ko-KR" sz="2800" b="1" dirty="0" smtClean="0"/>
              <a:t>2. </a:t>
            </a:r>
            <a:r>
              <a:rPr lang="ko-KR" altLang="en-US" sz="2800" b="1" dirty="0" smtClean="0"/>
              <a:t>상세 주소 외에는 임의로 변경 불가</a:t>
            </a:r>
            <a:endParaRPr lang="ko-KR" altLang="en-US" sz="2800" b="1" dirty="0"/>
          </a:p>
        </p:txBody>
      </p:sp>
      <p:pic>
        <p:nvPicPr>
          <p:cNvPr id="13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9785" y="7560333"/>
            <a:ext cx="8143486" cy="2357119"/>
          </a:xfrm>
          <a:prstGeom prst="rect">
            <a:avLst/>
          </a:prstGeom>
          <a:ln w="25400">
            <a:solidFill>
              <a:srgbClr val="000000"/>
            </a:solidFill>
            <a:miter/>
          </a:ln>
        </p:spPr>
      </p:pic>
      <p:pic>
        <p:nvPicPr>
          <p:cNvPr id="18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7439" y="2246910"/>
            <a:ext cx="8171195" cy="4402397"/>
          </a:xfrm>
          <a:prstGeom prst="rect">
            <a:avLst/>
          </a:prstGeom>
          <a:ln w="12700">
            <a:miter/>
          </a:ln>
        </p:spPr>
      </p:pic>
      <p:sp>
        <p:nvSpPr>
          <p:cNvPr id="3" name="직사각형 2"/>
          <p:cNvSpPr/>
          <p:nvPr/>
        </p:nvSpPr>
        <p:spPr>
          <a:xfrm>
            <a:off x="4363036" y="2857500"/>
            <a:ext cx="1961564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2"/>
          </p:cNvCxnSpPr>
          <p:nvPr/>
        </p:nvCxnSpPr>
        <p:spPr>
          <a:xfrm flipH="1">
            <a:off x="5334000" y="3924300"/>
            <a:ext cx="9818" cy="3611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39034" y="515199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상세 주소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0982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grpSp>
        <p:nvGrpSpPr>
          <p:cNvPr id="42" name="그룹 1014"/>
          <p:cNvGrpSpPr/>
          <p:nvPr/>
        </p:nvGrpSpPr>
        <p:grpSpPr>
          <a:xfrm>
            <a:off x="325930" y="2019255"/>
            <a:ext cx="4474670" cy="86671"/>
            <a:chOff x="1721224" y="5209505"/>
            <a:chExt cx="2659729" cy="175426"/>
          </a:xfrm>
        </p:grpSpPr>
        <p:pic>
          <p:nvPicPr>
            <p:cNvPr id="43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1224" y="5209505"/>
              <a:ext cx="2659729" cy="17542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28600" y="158270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사업자 등록 </a:t>
            </a:r>
            <a:r>
              <a:rPr lang="en-US" altLang="ko-KR" sz="2800" dirty="0" smtClean="0"/>
              <a:t>DB </a:t>
            </a:r>
            <a:r>
              <a:rPr lang="ko-KR" altLang="en-US" sz="2800" dirty="0" smtClean="0"/>
              <a:t>조회</a:t>
            </a:r>
            <a:endParaRPr lang="ko-KR" altLang="en-US" sz="28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525000" y="2134501"/>
            <a:ext cx="7696200" cy="385113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829800" y="2290355"/>
            <a:ext cx="7162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altLang="ko-KR" sz="3200" b="1" dirty="0" smtClean="0"/>
              <a:t>1. </a:t>
            </a:r>
            <a:r>
              <a:rPr lang="ko-KR" altLang="en-US" sz="3200" b="1" dirty="0" smtClean="0"/>
              <a:t>입력 사업자 등록 번호 기준으로</a:t>
            </a:r>
            <a:endParaRPr lang="en-US" altLang="ko-KR" sz="3200" b="1" dirty="0" smtClean="0"/>
          </a:p>
          <a:p>
            <a:pPr marL="0" lvl="2"/>
            <a:r>
              <a:rPr lang="en-US" altLang="ko-KR" sz="3200" b="1" dirty="0" smtClean="0"/>
              <a:t>DB select = </a:t>
            </a:r>
            <a:r>
              <a:rPr lang="ko-KR" altLang="en-US" sz="3200" b="1" dirty="0" smtClean="0"/>
              <a:t>이미 등록 된 사업자 일 경우 </a:t>
            </a:r>
            <a:r>
              <a:rPr lang="ko-KR" altLang="en-US" sz="3200" dirty="0" smtClean="0"/>
              <a:t>➡ </a:t>
            </a:r>
            <a:r>
              <a:rPr lang="ko-KR" altLang="en-US" sz="3200" b="1" dirty="0"/>
              <a:t>로그인 화면으로 </a:t>
            </a:r>
            <a:r>
              <a:rPr lang="ko-KR" altLang="en-US" sz="3200" b="1" dirty="0" smtClean="0"/>
              <a:t>이동</a:t>
            </a:r>
            <a:endParaRPr lang="en-US" altLang="ko-KR" sz="3200" b="1" dirty="0" smtClean="0"/>
          </a:p>
          <a:p>
            <a:pPr marL="0" lvl="2"/>
            <a:endParaRPr lang="en-US" altLang="ko-KR" sz="3200" b="1" dirty="0" smtClean="0"/>
          </a:p>
          <a:p>
            <a:pPr marL="0" lvl="2"/>
            <a:r>
              <a:rPr lang="en-US" altLang="ko-KR" sz="3200" b="1" dirty="0" smtClean="0"/>
              <a:t>2. </a:t>
            </a:r>
            <a:r>
              <a:rPr lang="ko-KR" altLang="en-US" sz="3200" b="1" dirty="0" smtClean="0"/>
              <a:t>입력 </a:t>
            </a:r>
            <a:r>
              <a:rPr lang="en-US" altLang="ko-KR" sz="3200" b="1" dirty="0" smtClean="0"/>
              <a:t>E-mail </a:t>
            </a:r>
            <a:r>
              <a:rPr lang="ko-KR" altLang="en-US" sz="3200" b="1" dirty="0" smtClean="0"/>
              <a:t>기준으로 </a:t>
            </a:r>
            <a:endParaRPr lang="en-US" altLang="ko-KR" sz="3200" b="1" dirty="0" smtClean="0"/>
          </a:p>
          <a:p>
            <a:pPr marL="0" lvl="2"/>
            <a:r>
              <a:rPr lang="en-US" altLang="ko-KR" sz="3200" b="1" dirty="0" smtClean="0"/>
              <a:t>DB select = </a:t>
            </a:r>
            <a:r>
              <a:rPr lang="ko-KR" altLang="en-US" sz="3200" b="1" dirty="0" smtClean="0"/>
              <a:t>이미 등록 된 </a:t>
            </a:r>
            <a:r>
              <a:rPr lang="en-US" altLang="ko-KR" sz="3200" b="1" dirty="0" smtClean="0"/>
              <a:t>E=mail</a:t>
            </a:r>
            <a:r>
              <a:rPr lang="ko-KR" altLang="en-US" sz="3200" b="1" dirty="0" smtClean="0"/>
              <a:t>일 경우 </a:t>
            </a:r>
            <a:r>
              <a:rPr lang="ko-KR" altLang="en-US" sz="3200" dirty="0"/>
              <a:t>➡ </a:t>
            </a:r>
            <a:r>
              <a:rPr lang="ko-KR" altLang="en-US" sz="3200" b="1" dirty="0"/>
              <a:t>로그인 화면으로 </a:t>
            </a:r>
            <a:r>
              <a:rPr lang="ko-KR" altLang="en-US" sz="3200" b="1" dirty="0" smtClean="0"/>
              <a:t>이동</a:t>
            </a:r>
            <a:endParaRPr lang="en-US" altLang="ko-KR" sz="3200" b="1" dirty="0"/>
          </a:p>
        </p:txBody>
      </p:sp>
      <p:pic>
        <p:nvPicPr>
          <p:cNvPr id="19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0217" y="3390900"/>
            <a:ext cx="8575183" cy="2299655"/>
          </a:xfrm>
          <a:prstGeom prst="rect">
            <a:avLst/>
          </a:prstGeom>
          <a:ln w="12700">
            <a:miter/>
          </a:ln>
        </p:spPr>
      </p:pic>
      <p:pic>
        <p:nvPicPr>
          <p:cNvPr id="20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5931" y="6386261"/>
            <a:ext cx="8589470" cy="2299654"/>
          </a:xfrm>
          <a:prstGeom prst="rect">
            <a:avLst/>
          </a:prstGeom>
          <a:ln w="12700">
            <a:miter/>
          </a:ln>
        </p:spPr>
      </p:pic>
      <p:sp>
        <p:nvSpPr>
          <p:cNvPr id="22" name="E-mail인증 화면으로 이동"/>
          <p:cNvSpPr txBox="1"/>
          <p:nvPr/>
        </p:nvSpPr>
        <p:spPr>
          <a:xfrm>
            <a:off x="10490273" y="8273045"/>
            <a:ext cx="5690660" cy="41287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40000"/>
              </a:lnSpc>
            </a:lvl1pPr>
          </a:lstStyle>
          <a:p>
            <a:pPr algn="ctr">
              <a:defRPr/>
            </a:pPr>
            <a:r>
              <a:rPr lang="ko-KR" altLang="en-US" sz="4000" b="1" dirty="0"/>
              <a:t>E-mail인증 화면으로 이동</a:t>
            </a:r>
          </a:p>
        </p:txBody>
      </p:sp>
      <p:sp>
        <p:nvSpPr>
          <p:cNvPr id="23" name="화살표"/>
          <p:cNvSpPr/>
          <p:nvPr/>
        </p:nvSpPr>
        <p:spPr>
          <a:xfrm rot="5357271">
            <a:off x="12446731" y="6437728"/>
            <a:ext cx="1223106" cy="539477"/>
          </a:xfrm>
          <a:prstGeom prst="rightArrow">
            <a:avLst>
              <a:gd name="adj1" fmla="val 42021"/>
              <a:gd name="adj2" fmla="val 61017"/>
            </a:avLst>
          </a:prstGeom>
          <a:solidFill>
            <a:srgbClr val="000000"/>
          </a:solidFill>
          <a:ln w="12700">
            <a:miter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24" name="모서리가 둥근 직사각형"/>
          <p:cNvSpPr/>
          <p:nvPr/>
        </p:nvSpPr>
        <p:spPr>
          <a:xfrm>
            <a:off x="9683371" y="7584701"/>
            <a:ext cx="7342566" cy="1590488"/>
          </a:xfrm>
          <a:prstGeom prst="roundRect">
            <a:avLst>
              <a:gd name="adj" fmla="val 15000"/>
            </a:avLst>
          </a:prstGeom>
          <a:ln w="88900">
            <a:solidFill>
              <a:srgbClr val="00CF76"/>
            </a:solidFill>
            <a:miter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7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grpSp>
        <p:nvGrpSpPr>
          <p:cNvPr id="42" name="그룹 1014"/>
          <p:cNvGrpSpPr/>
          <p:nvPr/>
        </p:nvGrpSpPr>
        <p:grpSpPr>
          <a:xfrm>
            <a:off x="325930" y="2019255"/>
            <a:ext cx="4474670" cy="86671"/>
            <a:chOff x="1721224" y="5209505"/>
            <a:chExt cx="2659729" cy="175426"/>
          </a:xfrm>
        </p:grpSpPr>
        <p:pic>
          <p:nvPicPr>
            <p:cNvPr id="43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1224" y="5209505"/>
              <a:ext cx="2659729" cy="17542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28600" y="158270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/>
              <a:t>E-main </a:t>
            </a:r>
            <a:r>
              <a:rPr lang="ko-KR" altLang="en-US" sz="2800" dirty="0" smtClean="0"/>
              <a:t>인증 </a:t>
            </a:r>
            <a:endParaRPr lang="ko-KR" altLang="en-US" sz="28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829800" y="4000500"/>
            <a:ext cx="7696200" cy="385113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87013" y="4616577"/>
            <a:ext cx="716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2" indent="-514350">
              <a:buAutoNum type="arabicPeriod"/>
            </a:pPr>
            <a:r>
              <a:rPr lang="en-US" altLang="ko-KR" sz="3200" b="1" dirty="0" smtClean="0"/>
              <a:t>Gmail SMTP </a:t>
            </a:r>
            <a:r>
              <a:rPr lang="ko-KR" altLang="en-US" sz="3200" b="1" dirty="0" smtClean="0"/>
              <a:t>프로토콜</a:t>
            </a:r>
            <a:endParaRPr lang="en-US" altLang="ko-KR" sz="3200" b="1" dirty="0" smtClean="0"/>
          </a:p>
          <a:p>
            <a:pPr marL="0" lvl="2"/>
            <a:r>
              <a:rPr lang="ko-KR" altLang="en-US" sz="3200" dirty="0" smtClean="0"/>
              <a:t>➡ </a:t>
            </a:r>
            <a:r>
              <a:rPr lang="ko-KR" altLang="en-US" sz="3200" b="1" dirty="0"/>
              <a:t>인증 </a:t>
            </a:r>
            <a:r>
              <a:rPr lang="ko-KR" altLang="en-US" sz="3200" b="1" dirty="0" err="1"/>
              <a:t>이메일</a:t>
            </a:r>
            <a:r>
              <a:rPr lang="ko-KR" altLang="en-US" sz="3200" b="1" dirty="0"/>
              <a:t> 발송 </a:t>
            </a:r>
            <a:r>
              <a:rPr lang="ko-KR" altLang="en-US" sz="3200" b="1" dirty="0" smtClean="0"/>
              <a:t>구현</a:t>
            </a:r>
            <a:endParaRPr lang="en-US" altLang="ko-KR" sz="3200" b="1" dirty="0" smtClean="0"/>
          </a:p>
          <a:p>
            <a:pPr marL="0" lvl="2"/>
            <a:endParaRPr lang="en-US" altLang="ko-KR" sz="3200" b="1" dirty="0" smtClean="0"/>
          </a:p>
          <a:p>
            <a:pPr marL="0" lvl="2"/>
            <a:r>
              <a:rPr lang="en-US" altLang="ko-KR" sz="3200" b="1" dirty="0" smtClean="0"/>
              <a:t>2. </a:t>
            </a:r>
            <a:r>
              <a:rPr lang="ko-KR" altLang="en-US" sz="3200" b="1" dirty="0" smtClean="0"/>
              <a:t>여섯 자리 </a:t>
            </a:r>
            <a:r>
              <a:rPr lang="ko-KR" altLang="en-US" sz="3200" b="1" dirty="0" err="1" smtClean="0"/>
              <a:t>난수로</a:t>
            </a:r>
            <a:r>
              <a:rPr lang="ko-KR" altLang="en-US" sz="3200" b="1" dirty="0" smtClean="0"/>
              <a:t> 인증코드 생성</a:t>
            </a:r>
            <a:endParaRPr lang="en-US" altLang="ko-KR" sz="3200" b="1" dirty="0" smtClean="0"/>
          </a:p>
          <a:p>
            <a:pPr marL="0" lvl="2"/>
            <a:r>
              <a:rPr lang="ko-KR" altLang="en-US" sz="3200" dirty="0" smtClean="0"/>
              <a:t>➡ </a:t>
            </a:r>
            <a:r>
              <a:rPr lang="ko-KR" altLang="en-US" sz="3200" b="1" dirty="0" smtClean="0"/>
              <a:t>인증 코드와 일치 시 회원가입 </a:t>
            </a:r>
            <a:r>
              <a:rPr lang="en-US" altLang="ko-KR" sz="3200" b="1" dirty="0" smtClean="0"/>
              <a:t>OK</a:t>
            </a:r>
            <a:endParaRPr lang="en-US" altLang="ko-KR" sz="3200" b="1" dirty="0"/>
          </a:p>
        </p:txBody>
      </p:sp>
      <p:pic>
        <p:nvPicPr>
          <p:cNvPr id="18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117" y="2409966"/>
            <a:ext cx="8308483" cy="3516104"/>
          </a:xfrm>
          <a:prstGeom prst="rect">
            <a:avLst/>
          </a:prstGeom>
          <a:ln w="12700">
            <a:miter/>
          </a:ln>
        </p:spPr>
      </p:pic>
      <p:pic>
        <p:nvPicPr>
          <p:cNvPr id="25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rcRect b="31210"/>
          <a:stretch>
            <a:fillRect/>
          </a:stretch>
        </p:blipFill>
        <p:spPr>
          <a:xfrm>
            <a:off x="898262" y="6255217"/>
            <a:ext cx="7952154" cy="2776125"/>
          </a:xfrm>
          <a:prstGeom prst="rect">
            <a:avLst/>
          </a:prstGeom>
          <a:ln w="25400">
            <a:solidFill>
              <a:srgbClr val="000000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4261536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가입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비밀 번호 </a:t>
              </a:r>
              <a:endParaRPr lang="en-US" altLang="ko-KR" sz="4400" dirty="0" smtClean="0"/>
            </a:p>
          </p:txBody>
        </p:sp>
      </p:grpSp>
      <p:grpSp>
        <p:nvGrpSpPr>
          <p:cNvPr id="42" name="그룹 1014"/>
          <p:cNvGrpSpPr/>
          <p:nvPr/>
        </p:nvGrpSpPr>
        <p:grpSpPr>
          <a:xfrm>
            <a:off x="325930" y="2019255"/>
            <a:ext cx="4474670" cy="86671"/>
            <a:chOff x="1721224" y="5209505"/>
            <a:chExt cx="2659729" cy="175426"/>
          </a:xfrm>
        </p:grpSpPr>
        <p:pic>
          <p:nvPicPr>
            <p:cNvPr id="43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1224" y="5209505"/>
              <a:ext cx="2659729" cy="17542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28600" y="158270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비밀번호 해시 암호화 </a:t>
            </a:r>
            <a:endParaRPr lang="ko-KR" altLang="en-US" sz="28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9600" y="6057900"/>
            <a:ext cx="16611600" cy="35814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57200" y="2348432"/>
            <a:ext cx="17373600" cy="3304136"/>
          </a:xfrm>
          <a:prstGeom prst="rect">
            <a:avLst/>
          </a:prstGeom>
          <a:ln w="12700"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2057400" y="6210300"/>
            <a:ext cx="1463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0000"/>
                </a:solidFill>
              </a:rPr>
              <a:t>스프링 </a:t>
            </a:r>
            <a:r>
              <a:rPr lang="ko-KR" altLang="en-US" sz="4800" b="1" dirty="0" err="1" smtClean="0">
                <a:solidFill>
                  <a:srgbClr val="FF0000"/>
                </a:solidFill>
              </a:rPr>
              <a:t>시큐리티</a:t>
            </a:r>
            <a:r>
              <a:rPr lang="en-US" altLang="ko-KR" sz="4800" b="1" dirty="0" smtClean="0">
                <a:solidFill>
                  <a:srgbClr val="FF0000"/>
                </a:solidFill>
              </a:rPr>
              <a:t>(Spring Security) </a:t>
            </a:r>
            <a:r>
              <a:rPr lang="ko-KR" altLang="en-US" sz="4800" b="1" dirty="0" smtClean="0">
                <a:solidFill>
                  <a:srgbClr val="FF0000"/>
                </a:solidFill>
              </a:rPr>
              <a:t>프레임 워크</a:t>
            </a:r>
            <a:endParaRPr lang="en-US" altLang="ko-KR" sz="4800" b="1" dirty="0" smtClean="0">
              <a:solidFill>
                <a:srgbClr val="FF0000"/>
              </a:solidFill>
            </a:endParaRPr>
          </a:p>
          <a:p>
            <a:endParaRPr lang="en-US" altLang="ko-KR" sz="3600" b="1" dirty="0"/>
          </a:p>
          <a:p>
            <a:pPr marL="285750" indent="-285750">
              <a:buFontTx/>
              <a:buChar char="-"/>
            </a:pPr>
            <a:r>
              <a:rPr lang="en-US" altLang="ko-KR" sz="3600" b="1" dirty="0" err="1" smtClean="0">
                <a:solidFill>
                  <a:srgbClr val="0070C0"/>
                </a:solidFill>
              </a:rPr>
              <a:t>BcryptPasswordEncoder</a:t>
            </a:r>
            <a:r>
              <a:rPr lang="en-US" altLang="ko-KR" sz="3600" b="1" dirty="0" smtClean="0">
                <a:solidFill>
                  <a:srgbClr val="0070C0"/>
                </a:solidFill>
              </a:rPr>
              <a:t> Class </a:t>
            </a:r>
            <a:r>
              <a:rPr lang="ko-KR" altLang="en-US" sz="3600" b="1" dirty="0" smtClean="0">
                <a:solidFill>
                  <a:srgbClr val="0070C0"/>
                </a:solidFill>
              </a:rPr>
              <a:t>사용</a:t>
            </a:r>
            <a:endParaRPr lang="en-US" altLang="ko-KR" sz="3600" b="1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3600" b="1" dirty="0" err="1" smtClean="0">
                <a:solidFill>
                  <a:srgbClr val="0070C0"/>
                </a:solidFill>
              </a:rPr>
              <a:t>Bcrypt</a:t>
            </a:r>
            <a:r>
              <a:rPr lang="en-US" altLang="ko-KR" sz="3600" b="1" dirty="0">
                <a:solidFill>
                  <a:srgbClr val="0070C0"/>
                </a:solidFill>
              </a:rPr>
              <a:t> </a:t>
            </a:r>
            <a:r>
              <a:rPr lang="ko-KR" altLang="en-US" sz="3600" b="1" dirty="0" smtClean="0">
                <a:solidFill>
                  <a:srgbClr val="0070C0"/>
                </a:solidFill>
              </a:rPr>
              <a:t>암호화 해시 함수를 이용하여 암호화 된 비밀번호를 </a:t>
            </a:r>
            <a:r>
              <a:rPr lang="en-US" altLang="ko-KR" sz="3600" b="1" dirty="0" smtClean="0">
                <a:solidFill>
                  <a:srgbClr val="0070C0"/>
                </a:solidFill>
              </a:rPr>
              <a:t>DB</a:t>
            </a:r>
            <a:r>
              <a:rPr lang="ko-KR" altLang="en-US" sz="3600" b="1" dirty="0" smtClean="0">
                <a:solidFill>
                  <a:srgbClr val="0070C0"/>
                </a:solidFill>
              </a:rPr>
              <a:t>에 저장</a:t>
            </a:r>
            <a:endParaRPr lang="en-US" altLang="ko-KR" sz="3600" b="1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3600" b="1" dirty="0" smtClean="0">
                <a:solidFill>
                  <a:srgbClr val="0070C0"/>
                </a:solidFill>
              </a:rPr>
              <a:t>비밀번호 노출 시에도 보안 문제 </a:t>
            </a:r>
            <a:r>
              <a:rPr lang="en-US" altLang="ko-KR" sz="3600" b="1" dirty="0" smtClean="0">
                <a:solidFill>
                  <a:srgbClr val="0070C0"/>
                </a:solidFill>
              </a:rPr>
              <a:t>X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08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블로그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글작성 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0720" y="3467100"/>
            <a:ext cx="14811279" cy="5906150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3099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정보 찾기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클라이언트 </a:t>
              </a:r>
              <a:endParaRPr lang="en-US" altLang="ko-KR" sz="4400" dirty="0" smtClean="0"/>
            </a:p>
          </p:txBody>
        </p:sp>
      </p:grpSp>
      <p:pic>
        <p:nvPicPr>
          <p:cNvPr id="13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64434" y="257175"/>
            <a:ext cx="8280616" cy="3667125"/>
          </a:xfrm>
          <a:prstGeom prst="rect">
            <a:avLst/>
          </a:prstGeom>
          <a:ln w="12700">
            <a:miter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" y="1638300"/>
            <a:ext cx="7178459" cy="6019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52800" y="5905500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</p:cNvCxnSpPr>
          <p:nvPr/>
        </p:nvCxnSpPr>
        <p:spPr>
          <a:xfrm flipV="1">
            <a:off x="4038600" y="3162300"/>
            <a:ext cx="4953000" cy="2895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64434" y="4076700"/>
            <a:ext cx="8334375" cy="3657600"/>
          </a:xfrm>
          <a:prstGeom prst="rect">
            <a:avLst/>
          </a:prstGeom>
          <a:ln w="12700">
            <a:miter/>
          </a:ln>
        </p:spPr>
      </p:pic>
      <p:sp>
        <p:nvSpPr>
          <p:cNvPr id="22" name="모서리가 둥근 직사각형 21"/>
          <p:cNvSpPr/>
          <p:nvPr/>
        </p:nvSpPr>
        <p:spPr>
          <a:xfrm>
            <a:off x="609600" y="7954468"/>
            <a:ext cx="16611600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30516" y="8082623"/>
            <a:ext cx="1287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4000" dirty="0" smtClean="0"/>
              <a:t>E-mail</a:t>
            </a:r>
            <a:r>
              <a:rPr lang="ko-KR" altLang="en-US" sz="4000" dirty="0" smtClean="0"/>
              <a:t>로 아이디</a:t>
            </a:r>
            <a:r>
              <a:rPr lang="en-US" altLang="ko-KR" sz="4000" dirty="0" smtClean="0"/>
              <a:t>, </a:t>
            </a:r>
            <a:r>
              <a:rPr lang="ko-KR" altLang="en-US" sz="4000" dirty="0" smtClean="0"/>
              <a:t>인증번호 전송</a:t>
            </a:r>
            <a:endParaRPr lang="en-US" altLang="ko-KR" sz="4000" dirty="0" smtClean="0"/>
          </a:p>
          <a:p>
            <a:pPr marL="342900" indent="-342900" algn="ctr">
              <a:buAutoNum type="arabicPeriod"/>
            </a:pPr>
            <a:r>
              <a:rPr lang="ko-KR" altLang="en-US" sz="4000" dirty="0" smtClean="0"/>
              <a:t>보안을 위해 </a:t>
            </a:r>
            <a:r>
              <a:rPr lang="en-US" altLang="ko-KR" sz="4000" dirty="0" smtClean="0"/>
              <a:t>ID</a:t>
            </a:r>
            <a:r>
              <a:rPr lang="ko-KR" altLang="en-US" sz="4000" dirty="0" smtClean="0"/>
              <a:t>는 </a:t>
            </a:r>
            <a:r>
              <a:rPr lang="ko-KR" altLang="en-US" sz="4000" dirty="0" err="1" smtClean="0"/>
              <a:t>블러</a:t>
            </a:r>
            <a:r>
              <a:rPr lang="ko-KR" altLang="en-US" sz="4000" dirty="0" smtClean="0"/>
              <a:t> 처리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13193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정보 찾기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클라이언트 </a:t>
              </a:r>
              <a:endParaRPr lang="en-US" altLang="ko-KR" sz="4400" dirty="0" smtClean="0"/>
            </a:p>
          </p:txBody>
        </p:sp>
      </p:grpSp>
      <p:pic>
        <p:nvPicPr>
          <p:cNvPr id="23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981200"/>
            <a:ext cx="6052295" cy="5905500"/>
          </a:xfrm>
          <a:prstGeom prst="rect">
            <a:avLst/>
          </a:prstGeom>
          <a:ln w="12700">
            <a:miter/>
          </a:ln>
        </p:spPr>
      </p:pic>
      <p:pic>
        <p:nvPicPr>
          <p:cNvPr id="24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20200" y="2019301"/>
            <a:ext cx="6942324" cy="5867400"/>
          </a:xfrm>
          <a:prstGeom prst="rect">
            <a:avLst/>
          </a:prstGeom>
          <a:ln w="12700">
            <a:miter/>
          </a:ln>
        </p:spPr>
      </p:pic>
      <p:sp>
        <p:nvSpPr>
          <p:cNvPr id="26" name="오른쪽 화살표 25"/>
          <p:cNvSpPr/>
          <p:nvPr/>
        </p:nvSpPr>
        <p:spPr>
          <a:xfrm>
            <a:off x="6858001" y="4602892"/>
            <a:ext cx="2133599" cy="38820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CC"/>
          </a:solidFill>
          <a:ln w="0">
            <a:noFill/>
            <a:headEnd w="med" len="med"/>
            <a:tailEnd w="med" len="med"/>
          </a:ln>
          <a:sp3d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8255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400" y="8175861"/>
            <a:ext cx="16611600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81200" y="8267700"/>
            <a:ext cx="1181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인증 번호와 발송한 </a:t>
            </a:r>
            <a:r>
              <a:rPr lang="ko-KR" altLang="en-US" sz="4400" dirty="0" err="1" smtClean="0"/>
              <a:t>난수와</a:t>
            </a:r>
            <a:r>
              <a:rPr lang="ko-KR" altLang="en-US" sz="4400" dirty="0" smtClean="0"/>
              <a:t> 일치할 경우</a:t>
            </a:r>
            <a:endParaRPr lang="en-US" altLang="ko-KR" sz="4400" dirty="0" smtClean="0"/>
          </a:p>
          <a:p>
            <a:pPr algn="ctr"/>
            <a:r>
              <a:rPr lang="ko-KR" altLang="en-US" sz="4400" dirty="0" smtClean="0"/>
              <a:t>비밀번호 변경 화면 활성화</a:t>
            </a:r>
            <a:r>
              <a:rPr lang="en-US" altLang="ko-KR" sz="4400" dirty="0" smtClean="0"/>
              <a:t>(</a:t>
            </a:r>
            <a:r>
              <a:rPr lang="ko-KR" altLang="en-US" sz="4400" dirty="0" err="1" smtClean="0"/>
              <a:t>판매자와</a:t>
            </a:r>
            <a:r>
              <a:rPr lang="ko-KR" altLang="en-US" sz="4400" dirty="0" smtClean="0"/>
              <a:t> 동일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622122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정보 찾기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클라이언트 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6611600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6437" y="8633555"/>
            <a:ext cx="12857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 smtClean="0"/>
              <a:t>소셜</a:t>
            </a:r>
            <a:r>
              <a:rPr lang="ko-KR" altLang="en-US" sz="4400" dirty="0" smtClean="0"/>
              <a:t> 가입을 이용한 유저일 경우 </a:t>
            </a:r>
            <a:r>
              <a:rPr lang="ko-KR" altLang="en-US" sz="4400" dirty="0" err="1" smtClean="0"/>
              <a:t>소셜</a:t>
            </a:r>
            <a:r>
              <a:rPr lang="ko-KR" altLang="en-US" sz="4400" dirty="0" smtClean="0"/>
              <a:t> 로그인 유도</a:t>
            </a:r>
            <a:endParaRPr lang="ko-KR" altLang="en-US" sz="4400" dirty="0"/>
          </a:p>
        </p:txBody>
      </p:sp>
      <p:pic>
        <p:nvPicPr>
          <p:cNvPr id="11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86000" y="3086100"/>
            <a:ext cx="12738004" cy="3970798"/>
          </a:xfrm>
          <a:prstGeom prst="rect">
            <a:avLst/>
          </a:prstGeom>
          <a:ln w="12700">
            <a:miter/>
          </a:ln>
        </p:spPr>
      </p:pic>
    </p:spTree>
    <p:extLst>
      <p:ext uri="{BB962C8B-B14F-4D97-AF65-F5344CB8AC3E}">
        <p14:creationId xmlns:p14="http://schemas.microsoft.com/office/powerpoint/2010/main" val="17621190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정보 수정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클라이언트 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6611600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76437" y="8633555"/>
            <a:ext cx="12857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닉네임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주소지 등 회원 정보 수정 가능</a:t>
            </a:r>
            <a:endParaRPr lang="en-US" altLang="ko-KR" sz="4400" dirty="0" smtClean="0"/>
          </a:p>
        </p:txBody>
      </p:sp>
      <p:pic>
        <p:nvPicPr>
          <p:cNvPr id="12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1175" y="1831230"/>
            <a:ext cx="5257800" cy="5955122"/>
          </a:xfrm>
          <a:prstGeom prst="rect">
            <a:avLst/>
          </a:prstGeom>
          <a:ln w="12700">
            <a:miter/>
          </a:ln>
        </p:spPr>
      </p:pic>
      <p:pic>
        <p:nvPicPr>
          <p:cNvPr id="13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20200" y="1835992"/>
            <a:ext cx="7315200" cy="5745908"/>
          </a:xfrm>
          <a:prstGeom prst="rect">
            <a:avLst/>
          </a:prstGeom>
          <a:ln w="12700">
            <a:miter/>
          </a:ln>
        </p:spPr>
      </p:pic>
      <p:sp>
        <p:nvSpPr>
          <p:cNvPr id="4" name="직사각형 3"/>
          <p:cNvSpPr/>
          <p:nvPr/>
        </p:nvSpPr>
        <p:spPr>
          <a:xfrm>
            <a:off x="3571875" y="6286500"/>
            <a:ext cx="16764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13" idx="1"/>
          </p:cNvCxnSpPr>
          <p:nvPr/>
        </p:nvCxnSpPr>
        <p:spPr>
          <a:xfrm flipV="1">
            <a:off x="5248275" y="4708946"/>
            <a:ext cx="3971925" cy="1882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8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정보 수정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클라이언트 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6611600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7120" y="8629612"/>
            <a:ext cx="16324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 smtClean="0"/>
              <a:t>마이페이지</a:t>
            </a:r>
            <a:r>
              <a:rPr lang="ko-KR" altLang="en-US" sz="4400" dirty="0" smtClean="0"/>
              <a:t> </a:t>
            </a:r>
            <a:r>
              <a:rPr lang="en-US" altLang="ko-KR" sz="4400" dirty="0" smtClean="0"/>
              <a:t>– </a:t>
            </a:r>
            <a:r>
              <a:rPr lang="ko-KR" altLang="en-US" sz="4400" dirty="0" smtClean="0"/>
              <a:t>설정 </a:t>
            </a:r>
            <a:r>
              <a:rPr lang="en-US" altLang="ko-KR" sz="4400" dirty="0" smtClean="0"/>
              <a:t>– </a:t>
            </a:r>
            <a:r>
              <a:rPr lang="ko-KR" altLang="en-US" sz="4400" dirty="0" smtClean="0"/>
              <a:t>비밀번호 변경 클릭 시 비밀 번호 수정 가능</a:t>
            </a:r>
            <a:endParaRPr lang="en-US" altLang="ko-KR" sz="4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38301"/>
            <a:ext cx="8153400" cy="60798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81800" y="2430796"/>
            <a:ext cx="685800" cy="502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38800" y="4401041"/>
            <a:ext cx="609600" cy="63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48400" y="6210754"/>
            <a:ext cx="1066800" cy="609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86421" y="1638300"/>
            <a:ext cx="7258579" cy="6108439"/>
          </a:xfrm>
          <a:prstGeom prst="rect">
            <a:avLst/>
          </a:prstGeom>
          <a:ln w="12700">
            <a:miter/>
          </a:ln>
        </p:spPr>
      </p:pic>
      <p:cxnSp>
        <p:nvCxnSpPr>
          <p:cNvPr id="10" name="직선 화살표 연결선 9"/>
          <p:cNvCxnSpPr>
            <a:stCxn id="3" idx="2"/>
            <a:endCxn id="5" idx="0"/>
          </p:cNvCxnSpPr>
          <p:nvPr/>
        </p:nvCxnSpPr>
        <p:spPr>
          <a:xfrm flipH="1">
            <a:off x="5943600" y="2933700"/>
            <a:ext cx="1181100" cy="14673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2"/>
            <a:endCxn id="8" idx="0"/>
          </p:cNvCxnSpPr>
          <p:nvPr/>
        </p:nvCxnSpPr>
        <p:spPr>
          <a:xfrm>
            <a:off x="5943600" y="5040550"/>
            <a:ext cx="838200" cy="11702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  <a:endCxn id="18" idx="1"/>
          </p:cNvCxnSpPr>
          <p:nvPr/>
        </p:nvCxnSpPr>
        <p:spPr>
          <a:xfrm flipV="1">
            <a:off x="7315200" y="4692520"/>
            <a:ext cx="2571221" cy="18228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052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정보 수정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pic>
        <p:nvPicPr>
          <p:cNvPr id="22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20262" y="472477"/>
            <a:ext cx="7670763" cy="4875810"/>
          </a:xfrm>
          <a:prstGeom prst="rect">
            <a:avLst/>
          </a:prstGeom>
          <a:ln w="12700">
            <a:miter/>
          </a:ln>
        </p:spPr>
      </p:pic>
      <p:pic>
        <p:nvPicPr>
          <p:cNvPr id="23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20262" y="5348287"/>
            <a:ext cx="7670763" cy="4516234"/>
          </a:xfrm>
          <a:prstGeom prst="rect">
            <a:avLst/>
          </a:prstGeom>
          <a:ln w="12700">
            <a:miter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3" y="1617714"/>
            <a:ext cx="7435634" cy="82706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29400" y="3314700"/>
            <a:ext cx="6096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7239000" y="3581400"/>
            <a:ext cx="2481262" cy="952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387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정보 수정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7483044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7764" y="8633555"/>
            <a:ext cx="7628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본인 인증 후 정보 수정 가능</a:t>
            </a:r>
            <a:endParaRPr lang="en-US" altLang="ko-KR" sz="4400" dirty="0" smtClean="0"/>
          </a:p>
        </p:txBody>
      </p:sp>
      <p:pic>
        <p:nvPicPr>
          <p:cNvPr id="20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0" y="1667779"/>
            <a:ext cx="6431688" cy="6106033"/>
          </a:xfrm>
          <a:prstGeom prst="rect">
            <a:avLst/>
          </a:prstGeom>
          <a:ln w="12700">
            <a:miter/>
          </a:ln>
        </p:spPr>
      </p:pic>
      <p:pic>
        <p:nvPicPr>
          <p:cNvPr id="22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rcRect b="22030"/>
          <a:stretch>
            <a:fillRect/>
          </a:stretch>
        </p:blipFill>
        <p:spPr>
          <a:xfrm>
            <a:off x="9067800" y="355828"/>
            <a:ext cx="8229600" cy="4559072"/>
          </a:xfrm>
          <a:prstGeom prst="rect">
            <a:avLst/>
          </a:prstGeom>
          <a:ln w="12700">
            <a:miter/>
          </a:ln>
        </p:spPr>
      </p:pic>
      <p:sp>
        <p:nvSpPr>
          <p:cNvPr id="4" name="오른쪽 화살표 3"/>
          <p:cNvSpPr/>
          <p:nvPr/>
        </p:nvSpPr>
        <p:spPr>
          <a:xfrm>
            <a:off x="7238999" y="4980443"/>
            <a:ext cx="1600200" cy="685800"/>
          </a:xfrm>
          <a:prstGeom prst="rightArrow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화"/>
          <p:cNvGrpSpPr/>
          <p:nvPr/>
        </p:nvGrpSpPr>
        <p:grpSpPr>
          <a:xfrm>
            <a:off x="9067800" y="4914901"/>
            <a:ext cx="8229600" cy="4945792"/>
            <a:chOff x="0" y="-1213084"/>
            <a:chExt cx="17090958" cy="8764003"/>
          </a:xfrm>
        </p:grpSpPr>
        <p:pic>
          <p:nvPicPr>
            <p:cNvPr id="24" name="스크린샷 2024-01-18 오전 1.49.20.png" descr="스크린샷 2024-01-18 오전 1.49.20.png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1152765"/>
              <a:ext cx="17090960" cy="6398154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25" name="붙여넣은 동영상.png" descr="붙여넣은 동영상.png"/>
            <p:cNvPicPr>
              <a:picLocks noChangeAspect="1"/>
            </p:cNvPicPr>
            <p:nvPr/>
          </p:nvPicPr>
          <p:blipFill rotWithShape="1">
            <a:blip r:embed="rId5"/>
            <a:srcRect t="78180"/>
            <a:stretch>
              <a:fillRect/>
            </a:stretch>
          </p:blipFill>
          <p:spPr>
            <a:xfrm>
              <a:off x="0" y="-1213085"/>
              <a:ext cx="17090816" cy="2432075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86547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정보 수정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6568" y="8385567"/>
            <a:ext cx="17721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/>
              <a:t>JavaScript</a:t>
            </a:r>
            <a:r>
              <a:rPr lang="ko-KR" altLang="en-US" sz="4400" dirty="0" smtClean="0"/>
              <a:t>를 이용하여 비밀번호 변경 조건 확인 후 </a:t>
            </a:r>
            <a:endParaRPr lang="en-US" altLang="ko-KR" sz="4400" dirty="0" smtClean="0"/>
          </a:p>
          <a:p>
            <a:pPr algn="ctr"/>
            <a:r>
              <a:rPr lang="ko-KR" altLang="en-US" sz="4400" dirty="0" smtClean="0"/>
              <a:t>비밀 번호 변경 가능</a:t>
            </a:r>
            <a:endParaRPr lang="en-US" altLang="ko-KR" sz="4400" dirty="0" smtClean="0"/>
          </a:p>
        </p:txBody>
      </p:sp>
      <p:pic>
        <p:nvPicPr>
          <p:cNvPr id="20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120" y="1551731"/>
            <a:ext cx="5042643" cy="6338129"/>
          </a:xfrm>
          <a:prstGeom prst="rect">
            <a:avLst/>
          </a:prstGeom>
          <a:ln w="12700">
            <a:miter/>
          </a:ln>
        </p:spPr>
      </p:pic>
      <p:pic>
        <p:nvPicPr>
          <p:cNvPr id="22" name="스크린샷 2024-01-18 오전 2.09.21.png" descr="스크린샷 2024-01-18 오전 2.09.21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19801" y="1585069"/>
            <a:ext cx="5486400" cy="1344108"/>
          </a:xfrm>
          <a:prstGeom prst="rect">
            <a:avLst/>
          </a:prstGeom>
          <a:ln w="12700">
            <a:miter/>
          </a:ln>
        </p:spPr>
      </p:pic>
      <p:pic>
        <p:nvPicPr>
          <p:cNvPr id="23" name="스크린샷 2024-01-18 오전 2.09.48.png" descr="스크린샷 2024-01-18 오전 2.09.48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34088" y="3101099"/>
            <a:ext cx="5472113" cy="1535605"/>
          </a:xfrm>
          <a:prstGeom prst="rect">
            <a:avLst/>
          </a:prstGeom>
          <a:ln w="12700">
            <a:miter/>
          </a:ln>
        </p:spPr>
      </p:pic>
      <p:pic>
        <p:nvPicPr>
          <p:cNvPr id="24" name="스크린샷 2024-01-18 오전 2.10.04.png" descr="스크린샷 2024-01-18 오전 2.10.04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43614" y="4804888"/>
            <a:ext cx="5462588" cy="1326107"/>
          </a:xfrm>
          <a:prstGeom prst="rect">
            <a:avLst/>
          </a:prstGeom>
          <a:ln w="12700">
            <a:miter/>
          </a:ln>
        </p:spPr>
      </p:pic>
      <p:pic>
        <p:nvPicPr>
          <p:cNvPr id="25" name="스크린샷 2024-01-18 오전 2.10.23.png" descr="스크린샷 2024-01-18 오전 2.10.23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43615" y="6249165"/>
            <a:ext cx="5462586" cy="1751571"/>
          </a:xfrm>
          <a:prstGeom prst="rect">
            <a:avLst/>
          </a:prstGeom>
          <a:ln w="12700">
            <a:miter/>
          </a:ln>
        </p:spPr>
      </p:pic>
      <p:pic>
        <p:nvPicPr>
          <p:cNvPr id="26" name="스크린샷 2024-01-18 오전 2.10.37.png" descr="스크린샷 2024-01-18 오전 2.10.37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811001" y="3887476"/>
            <a:ext cx="5729865" cy="1686968"/>
          </a:xfrm>
          <a:prstGeom prst="rect">
            <a:avLst/>
          </a:prstGeom>
          <a:ln w="12700">
            <a:miter/>
          </a:ln>
        </p:spPr>
      </p:pic>
    </p:spTree>
    <p:extLst>
      <p:ext uri="{BB962C8B-B14F-4D97-AF65-F5344CB8AC3E}">
        <p14:creationId xmlns:p14="http://schemas.microsoft.com/office/powerpoint/2010/main" val="37382579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탈퇴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6741" y="8612865"/>
            <a:ext cx="17721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본인 인증 후 회원 탈퇴 진행</a:t>
            </a:r>
            <a:endParaRPr lang="en-US" altLang="ko-KR" sz="4400" dirty="0" smtClean="0"/>
          </a:p>
        </p:txBody>
      </p:sp>
      <p:pic>
        <p:nvPicPr>
          <p:cNvPr id="18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1617714"/>
            <a:ext cx="6355572" cy="5982670"/>
          </a:xfrm>
          <a:prstGeom prst="rect">
            <a:avLst/>
          </a:prstGeom>
          <a:ln w="12700">
            <a:miter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745478"/>
            <a:ext cx="7678335" cy="23312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1" y="5167668"/>
            <a:ext cx="7678334" cy="2207479"/>
          </a:xfrm>
          <a:prstGeom prst="rect">
            <a:avLst/>
          </a:prstGeom>
        </p:spPr>
      </p:pic>
      <p:sp>
        <p:nvSpPr>
          <p:cNvPr id="19" name="화살표"/>
          <p:cNvSpPr/>
          <p:nvPr/>
        </p:nvSpPr>
        <p:spPr>
          <a:xfrm>
            <a:off x="6898193" y="2454203"/>
            <a:ext cx="2104903" cy="884801"/>
          </a:xfrm>
          <a:prstGeom prst="rightArrow">
            <a:avLst>
              <a:gd name="adj1" fmla="val 44381"/>
              <a:gd name="adj2" fmla="val 73617"/>
            </a:avLst>
          </a:prstGeom>
          <a:solidFill>
            <a:srgbClr val="00FFCC"/>
          </a:solidFill>
          <a:ln w="12700">
            <a:miter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21" name="화살표"/>
          <p:cNvSpPr/>
          <p:nvPr/>
        </p:nvSpPr>
        <p:spPr>
          <a:xfrm rot="5400000">
            <a:off x="12443636" y="4287013"/>
            <a:ext cx="929070" cy="670342"/>
          </a:xfrm>
          <a:prstGeom prst="rightArrow">
            <a:avLst>
              <a:gd name="adj1" fmla="val 44381"/>
              <a:gd name="adj2" fmla="val 73617"/>
            </a:avLst>
          </a:prstGeom>
          <a:solidFill>
            <a:srgbClr val="00FFCC"/>
          </a:solidFill>
          <a:ln w="12700">
            <a:miter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250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회원 탈퇴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</a:t>
              </a:r>
              <a:endParaRPr lang="en-US" altLang="ko-KR" sz="4400" dirty="0" smtClean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19300"/>
            <a:ext cx="7086600" cy="1600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48100"/>
            <a:ext cx="7086600" cy="5192967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924800" y="2019300"/>
            <a:ext cx="9829800" cy="702176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305800" y="3017142"/>
            <a:ext cx="982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회원 탈퇴 시 탈퇴 일자로부터 </a:t>
            </a:r>
            <a:r>
              <a:rPr lang="en-US" altLang="ko-KR" sz="2800" dirty="0" smtClean="0"/>
              <a:t>5</a:t>
            </a:r>
            <a:r>
              <a:rPr lang="ko-KR" altLang="en-US" sz="2800" dirty="0" smtClean="0"/>
              <a:t>년 후의 일자를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 저장</a:t>
            </a:r>
            <a:endParaRPr lang="ko-KR" altLang="en-US" sz="2800" dirty="0"/>
          </a:p>
        </p:txBody>
      </p:sp>
      <p:sp>
        <p:nvSpPr>
          <p:cNvPr id="22" name="화살표"/>
          <p:cNvSpPr/>
          <p:nvPr/>
        </p:nvSpPr>
        <p:spPr>
          <a:xfrm rot="5400000">
            <a:off x="11313715" y="4713895"/>
            <a:ext cx="2594770" cy="746502"/>
          </a:xfrm>
          <a:prstGeom prst="rightArrow">
            <a:avLst>
              <a:gd name="adj1" fmla="val 45802"/>
              <a:gd name="adj2" fmla="val 60942"/>
            </a:avLst>
          </a:prstGeom>
          <a:solidFill>
            <a:srgbClr val="000000"/>
          </a:solidFill>
          <a:ln w="12700">
            <a:miter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23" name="Oracle Scheduler 이용"/>
          <p:cNvSpPr txBox="1"/>
          <p:nvPr/>
        </p:nvSpPr>
        <p:spPr>
          <a:xfrm>
            <a:off x="13012926" y="4762500"/>
            <a:ext cx="3009900" cy="471924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/>
            </a:pPr>
            <a:r>
              <a:rPr sz="2400" b="1" dirty="0">
                <a:solidFill>
                  <a:srgbClr val="FF0C00"/>
                </a:solidFill>
              </a:rPr>
              <a:t>Oracle Scheduler </a:t>
            </a:r>
            <a:r>
              <a:rPr sz="2400" b="1" dirty="0" err="1">
                <a:solidFill>
                  <a:srgbClr val="FF0C00"/>
                </a:solidFill>
              </a:rPr>
              <a:t>이용</a:t>
            </a:r>
            <a:endParaRPr sz="2400" b="1" dirty="0">
              <a:solidFill>
                <a:srgbClr val="FF0C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5800" y="6804858"/>
            <a:ext cx="922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매일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시 </a:t>
            </a:r>
            <a:r>
              <a:rPr lang="en-US" altLang="ko-KR" sz="2800" dirty="0" smtClean="0"/>
              <a:t>0</a:t>
            </a:r>
            <a:r>
              <a:rPr lang="ko-KR" altLang="en-US" sz="2800" dirty="0" smtClean="0"/>
              <a:t>분마다 오늘 날짜와 일치하는 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ko-KR" altLang="en-US" sz="2800" dirty="0" smtClean="0"/>
              <a:t>탈퇴일 </a:t>
            </a:r>
            <a:r>
              <a:rPr lang="en-US" altLang="ko-KR" sz="2800" dirty="0" smtClean="0"/>
              <a:t>+ 5</a:t>
            </a:r>
            <a:r>
              <a:rPr lang="ko-KR" altLang="en-US" sz="2800" dirty="0" smtClean="0"/>
              <a:t>년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의 일자 확인 후 삭제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>
                <a:solidFill>
                  <a:srgbClr val="0070C0"/>
                </a:solidFill>
              </a:rPr>
              <a:t>Cascade </a:t>
            </a:r>
            <a:r>
              <a:rPr lang="ko-KR" altLang="en-US" sz="2800" dirty="0" smtClean="0">
                <a:solidFill>
                  <a:srgbClr val="0070C0"/>
                </a:solidFill>
              </a:rPr>
              <a:t>제약 조건을 이용하여 탈퇴 회원의 정보 전체 삭제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070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마이페이지 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4203" y="3395385"/>
            <a:ext cx="11965995" cy="5862913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2402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825" y="9898540"/>
            <a:ext cx="18473364" cy="568127"/>
            <a:chOff x="-93825" y="9898540"/>
            <a:chExt cx="18473364" cy="568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93825" y="9898540"/>
              <a:ext cx="18473364" cy="5681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-187650" y="2321409"/>
            <a:ext cx="18661014" cy="14286"/>
            <a:chOff x="-187650" y="4260714"/>
            <a:chExt cx="1866101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187650" y="4260714"/>
              <a:ext cx="1866101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46862" y="1171407"/>
            <a:ext cx="13288086" cy="9387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5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endParaRPr lang="en-US" altLang="ko-KR" sz="55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6864" y="2907334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1.</a:t>
            </a:r>
            <a:r>
              <a:rPr lang="ko-KR" altLang="en-US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쇼핑몰 페이지 </a:t>
            </a:r>
            <a:endParaRPr lang="ko-KR" altLang="en-US" sz="320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17" name="Object 32"/>
          <p:cNvSpPr txBox="1"/>
          <p:nvPr/>
        </p:nvSpPr>
        <p:spPr>
          <a:xfrm>
            <a:off x="1046863" y="4194962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2.</a:t>
            </a:r>
            <a:r>
              <a:rPr kumimoji="0" lang="ko-KR" altLang="en-US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err="1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블로그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페이지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20" name="Object 32"/>
          <p:cNvSpPr txBox="1"/>
          <p:nvPr/>
        </p:nvSpPr>
        <p:spPr>
          <a:xfrm>
            <a:off x="1046862" y="5448584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3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 </a:t>
            </a:r>
            <a:r>
              <a:rPr lang="ko-KR" altLang="en-US" sz="3600" dirty="0" err="1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마이페이지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38" name="그룹 1009"/>
          <p:cNvGrpSpPr/>
          <p:nvPr/>
        </p:nvGrpSpPr>
        <p:grpSpPr>
          <a:xfrm>
            <a:off x="543794" y="5741020"/>
            <a:ext cx="360218" cy="64840"/>
            <a:chOff x="927131" y="6513546"/>
            <a:chExt cx="314493" cy="35714"/>
          </a:xfrm>
        </p:grpSpPr>
        <p:pic>
          <p:nvPicPr>
            <p:cNvPr id="39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4" name="그룹 1009"/>
          <p:cNvGrpSpPr/>
          <p:nvPr/>
        </p:nvGrpSpPr>
        <p:grpSpPr>
          <a:xfrm>
            <a:off x="543794" y="4485708"/>
            <a:ext cx="360218" cy="64840"/>
            <a:chOff x="927131" y="6513546"/>
            <a:chExt cx="314493" cy="35714"/>
          </a:xfrm>
        </p:grpSpPr>
        <p:pic>
          <p:nvPicPr>
            <p:cNvPr id="45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6" name="그룹 1009"/>
          <p:cNvGrpSpPr/>
          <p:nvPr/>
        </p:nvGrpSpPr>
        <p:grpSpPr>
          <a:xfrm>
            <a:off x="543794" y="3230396"/>
            <a:ext cx="360218" cy="64840"/>
            <a:chOff x="927131" y="6513546"/>
            <a:chExt cx="314493" cy="35714"/>
          </a:xfrm>
        </p:grpSpPr>
        <p:pic>
          <p:nvPicPr>
            <p:cNvPr id="4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183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메인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6741" y="8612865"/>
            <a:ext cx="17721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 smtClean="0"/>
              <a:t>블로그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오늘의 </a:t>
            </a:r>
            <a:r>
              <a:rPr lang="ko-KR" altLang="en-US" sz="4400" dirty="0" err="1" smtClean="0"/>
              <a:t>딜</a:t>
            </a:r>
            <a:r>
              <a:rPr lang="ko-KR" altLang="en-US" sz="4400" dirty="0" smtClean="0"/>
              <a:t> 상품 표시</a:t>
            </a:r>
            <a:endParaRPr lang="en-US" altLang="ko-KR" sz="4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17714"/>
            <a:ext cx="17007466" cy="643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85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Todays Deal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6741" y="8612865"/>
            <a:ext cx="17721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메인 상단 오늘의 </a:t>
            </a:r>
            <a:r>
              <a:rPr lang="ko-KR" altLang="en-US" sz="4400" dirty="0" err="1" smtClean="0"/>
              <a:t>딜</a:t>
            </a:r>
            <a:r>
              <a:rPr lang="en-US" altLang="ko-KR" sz="4400" dirty="0"/>
              <a:t> </a:t>
            </a:r>
            <a:r>
              <a:rPr lang="ko-KR" altLang="en-US" sz="4400" dirty="0" smtClean="0"/>
              <a:t>또는 </a:t>
            </a:r>
            <a:r>
              <a:rPr lang="ko-KR" altLang="en-US" sz="4400" dirty="0" err="1" smtClean="0"/>
              <a:t>더보기</a:t>
            </a:r>
            <a:r>
              <a:rPr lang="ko-KR" altLang="en-US" sz="4400" dirty="0" smtClean="0"/>
              <a:t> 클릭 시 페이지 이동</a:t>
            </a:r>
            <a:endParaRPr lang="en-US" altLang="ko-KR" sz="4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17714"/>
            <a:ext cx="5715000" cy="643655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33600" y="217170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867400" y="5981700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603426"/>
            <a:ext cx="9122409" cy="6450846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3" idx="3"/>
            <a:endCxn id="5" idx="1"/>
          </p:cNvCxnSpPr>
          <p:nvPr/>
        </p:nvCxnSpPr>
        <p:spPr>
          <a:xfrm flipV="1">
            <a:off x="6248400" y="4828849"/>
            <a:ext cx="1981200" cy="1305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3"/>
            <a:endCxn id="5" idx="1"/>
          </p:cNvCxnSpPr>
          <p:nvPr/>
        </p:nvCxnSpPr>
        <p:spPr>
          <a:xfrm>
            <a:off x="2590800" y="2362200"/>
            <a:ext cx="5638800" cy="246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46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Todays Deal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33338" y="8295001"/>
            <a:ext cx="17721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 smtClean="0"/>
              <a:t>setInterval</a:t>
            </a:r>
            <a:r>
              <a:rPr lang="en-US" altLang="ko-KR" sz="4400" dirty="0" smtClean="0"/>
              <a:t>() </a:t>
            </a:r>
            <a:r>
              <a:rPr lang="ko-KR" altLang="en-US" sz="4400" dirty="0" smtClean="0"/>
              <a:t>사용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매초 남은 시간 업데이트</a:t>
            </a:r>
            <a:endParaRPr lang="en-US" altLang="ko-KR" sz="4400" dirty="0" smtClean="0"/>
          </a:p>
          <a:p>
            <a:pPr algn="ctr"/>
            <a:r>
              <a:rPr lang="en-US" altLang="ko-KR" sz="4400" dirty="0" smtClean="0"/>
              <a:t>Todays Deal </a:t>
            </a:r>
            <a:r>
              <a:rPr lang="ko-KR" altLang="en-US" sz="4400" dirty="0" smtClean="0"/>
              <a:t>상품이라면 어느 페이지에서든지 확인 가능</a:t>
            </a:r>
            <a:endParaRPr lang="en-US" altLang="ko-KR" sz="4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583368"/>
            <a:ext cx="7543800" cy="64508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9600" y="3875413"/>
            <a:ext cx="9906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83368"/>
            <a:ext cx="7258367" cy="639269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037133" y="3238500"/>
            <a:ext cx="163086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rot="16200000" flipV="1">
            <a:off x="14478000" y="8191500"/>
            <a:ext cx="1676400" cy="762000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854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Best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6741" y="8612865"/>
            <a:ext cx="17721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메인 상단 베스트 클릭 시 페이지 이동</a:t>
            </a:r>
            <a:endParaRPr lang="en-US" altLang="ko-KR" sz="4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17714"/>
            <a:ext cx="5715000" cy="643655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447800" y="217170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2" idx="3"/>
          </p:cNvCxnSpPr>
          <p:nvPr/>
        </p:nvCxnSpPr>
        <p:spPr>
          <a:xfrm>
            <a:off x="1905000" y="2362200"/>
            <a:ext cx="6324600" cy="246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416" y="1583368"/>
            <a:ext cx="9071450" cy="63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73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Best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6741" y="8612865"/>
            <a:ext cx="17721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구매 수량 </a:t>
            </a:r>
            <a:r>
              <a:rPr lang="en-US" altLang="ko-KR" sz="4400" dirty="0" smtClean="0"/>
              <a:t>10</a:t>
            </a:r>
            <a:r>
              <a:rPr lang="ko-KR" altLang="en-US" sz="4400" dirty="0" smtClean="0"/>
              <a:t>개 이상 시 </a:t>
            </a:r>
            <a:r>
              <a:rPr lang="en-US" altLang="ko-KR" sz="4400" dirty="0" smtClean="0"/>
              <a:t>Best</a:t>
            </a:r>
            <a:r>
              <a:rPr lang="ko-KR" altLang="en-US" sz="4400" dirty="0" smtClean="0"/>
              <a:t>상품 등록</a:t>
            </a:r>
            <a:endParaRPr lang="en-US" altLang="ko-KR" sz="4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1" y="1831852"/>
            <a:ext cx="3833330" cy="5521447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4288791" y="4265293"/>
            <a:ext cx="588009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93" y="1831851"/>
            <a:ext cx="5665684" cy="5521447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10966223" y="4265293"/>
            <a:ext cx="601930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999" y="1780957"/>
            <a:ext cx="5845809" cy="55723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382000" y="4265293"/>
            <a:ext cx="615305" cy="573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16000" y="3009900"/>
            <a:ext cx="2057400" cy="4343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738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Best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7124699"/>
            <a:ext cx="17007466" cy="2735993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5133" y="7430866"/>
            <a:ext cx="1676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/>
              <a:t>Spring Quartz </a:t>
            </a:r>
            <a:r>
              <a:rPr lang="ko-KR" altLang="en-US" sz="4400" dirty="0" smtClean="0"/>
              <a:t>라이브러리</a:t>
            </a:r>
            <a:endParaRPr lang="en-US" altLang="ko-KR" sz="4400" dirty="0" smtClean="0"/>
          </a:p>
          <a:p>
            <a:pPr algn="ctr"/>
            <a:r>
              <a:rPr lang="en-US" altLang="ko-KR" sz="4400" dirty="0" smtClean="0"/>
              <a:t>Quartz Scheduler : </a:t>
            </a:r>
            <a:r>
              <a:rPr lang="en-US" altLang="ko-KR" sz="4400" dirty="0" err="1" smtClean="0"/>
              <a:t>cron</a:t>
            </a:r>
            <a:r>
              <a:rPr lang="en-US" altLang="ko-KR" sz="4400" dirty="0" smtClean="0"/>
              <a:t> </a:t>
            </a:r>
            <a:r>
              <a:rPr lang="ko-KR" altLang="en-US" sz="4400" dirty="0" smtClean="0"/>
              <a:t>식을 사용하여 </a:t>
            </a:r>
            <a:r>
              <a:rPr lang="en-US" altLang="ko-KR" sz="4400" dirty="0" smtClean="0"/>
              <a:t>2</a:t>
            </a:r>
            <a:r>
              <a:rPr lang="ko-KR" altLang="en-US" sz="4400" dirty="0" smtClean="0"/>
              <a:t>분마다 </a:t>
            </a:r>
            <a:r>
              <a:rPr lang="en-US" altLang="ko-KR" sz="4400" dirty="0" smtClean="0"/>
              <a:t>Trigger </a:t>
            </a:r>
            <a:r>
              <a:rPr lang="ko-KR" altLang="en-US" sz="4400" dirty="0" smtClean="0"/>
              <a:t>실행</a:t>
            </a:r>
            <a:endParaRPr lang="en-US" altLang="ko-KR" sz="4400" dirty="0" smtClean="0"/>
          </a:p>
          <a:p>
            <a:pPr algn="ctr"/>
            <a:r>
              <a:rPr lang="en-US" altLang="ko-KR" sz="4400" dirty="0" smtClean="0"/>
              <a:t>Best </a:t>
            </a:r>
            <a:r>
              <a:rPr lang="ko-KR" altLang="en-US" sz="4400" dirty="0" smtClean="0"/>
              <a:t>상품 자동 집계화</a:t>
            </a:r>
            <a:endParaRPr lang="en-US" altLang="ko-KR" sz="44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2800" y="2029298"/>
            <a:ext cx="11029950" cy="426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3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스크랩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50" y="7936701"/>
            <a:ext cx="16271447" cy="2046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87857" y="8140688"/>
            <a:ext cx="12192000" cy="16768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스크랩 버튼 클릭 시 상품 스크랩 가능</a:t>
            </a:r>
            <a:endParaRPr lang="en-US" altLang="ko-KR" sz="36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i="0" u="none" strike="noStrike" kern="0" cap="none" spc="0" normalizeH="0" baseline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스크랩 한 상품은 </a:t>
            </a:r>
            <a:r>
              <a:rPr kumimoji="0" lang="ko-KR" altLang="en-US" sz="3600" i="0" u="none" strike="noStrike" kern="0" cap="none" spc="0" normalizeH="0" baseline="0" dirty="0" err="1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마이페이지</a:t>
            </a:r>
            <a:r>
              <a:rPr kumimoji="0" lang="ko-KR" altLang="en-US" sz="3600" i="0" u="none" strike="noStrike" kern="0" cap="none" spc="0" normalizeH="0" baseline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내에서 확인 가능</a:t>
            </a:r>
            <a:endParaRPr kumimoji="0" lang="en-US" altLang="ko-KR" sz="3600" i="0" u="none" strike="noStrike" kern="0" cap="none" spc="0" normalizeH="0" baseline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2" y="1660395"/>
            <a:ext cx="7737048" cy="60739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57" y="1664499"/>
            <a:ext cx="8189741" cy="60698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6844961" y="1790700"/>
            <a:ext cx="533398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325729" y="5981700"/>
            <a:ext cx="513471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304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장바구니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6568" y="8317540"/>
            <a:ext cx="17721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장바구니 내 수량 조절 시 금액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할인율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구매 수량을 직관적으로 확인</a:t>
            </a:r>
            <a:endParaRPr lang="en-US" altLang="ko-KR" sz="4400" dirty="0" smtClean="0"/>
          </a:p>
          <a:p>
            <a:pPr algn="ctr"/>
            <a:r>
              <a:rPr lang="ko-KR" altLang="en-US" sz="4400" dirty="0" smtClean="0"/>
              <a:t>장바구니 내역 전체 선택 및 선택 삭제 가능 </a:t>
            </a:r>
            <a:endParaRPr lang="en-US" altLang="ko-KR" sz="4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80957"/>
            <a:ext cx="5486400" cy="61764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780958"/>
            <a:ext cx="8763000" cy="61764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33800" y="6057900"/>
            <a:ext cx="12192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4" idx="3"/>
            <a:endCxn id="2" idx="1"/>
          </p:cNvCxnSpPr>
          <p:nvPr/>
        </p:nvCxnSpPr>
        <p:spPr>
          <a:xfrm flipV="1">
            <a:off x="4953000" y="4869159"/>
            <a:ext cx="3733800" cy="15316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779957" y="4076700"/>
            <a:ext cx="1278443" cy="1079571"/>
          </a:xfrm>
          <a:prstGeom prst="rect">
            <a:avLst/>
          </a:prstGeom>
          <a:noFill/>
          <a:ln w="177800" cap="flat" cmpd="sng" algn="ctr">
            <a:solidFill>
              <a:srgbClr val="42C7F1">
                <a:alpha val="100000"/>
              </a:srgbClr>
            </a:solidFill>
            <a:prstDash val="solid"/>
            <a:miter/>
            <a:headEnd w="med" len="med"/>
            <a:tailEnd w="med" len="med"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8255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32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541832" y="2480701"/>
            <a:ext cx="990600" cy="541041"/>
          </a:xfrm>
          <a:prstGeom prst="rect">
            <a:avLst/>
          </a:prstGeom>
          <a:noFill/>
          <a:ln w="177800" cap="flat" cmpd="sng" algn="ctr">
            <a:solidFill>
              <a:srgbClr val="42C7F1">
                <a:alpha val="100000"/>
              </a:srgbClr>
            </a:solidFill>
            <a:prstDash val="solid"/>
            <a:miter/>
            <a:headEnd w="med" len="med"/>
            <a:tailEnd w="med" len="med"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8255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32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716000" y="2480701"/>
            <a:ext cx="762000" cy="541041"/>
          </a:xfrm>
          <a:prstGeom prst="rect">
            <a:avLst/>
          </a:prstGeom>
          <a:noFill/>
          <a:ln w="177800" cap="flat" cmpd="sng" algn="ctr">
            <a:solidFill>
              <a:srgbClr val="42C7F1">
                <a:alpha val="100000"/>
              </a:srgbClr>
            </a:solidFill>
            <a:prstDash val="solid"/>
            <a:miter/>
            <a:headEnd w="med" len="med"/>
            <a:tailEnd w="med" len="med"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8255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32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00399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상품 구매</a:t>
              </a:r>
              <a:endParaRPr lang="en-US" altLang="ko-KR" sz="4400" dirty="0" smtClean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8" y="1655814"/>
            <a:ext cx="7291032" cy="38686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8" y="5724304"/>
            <a:ext cx="7291032" cy="4276942"/>
          </a:xfrm>
          <a:prstGeom prst="rect">
            <a:avLst/>
          </a:prstGeom>
        </p:spPr>
      </p:pic>
      <p:grpSp>
        <p:nvGrpSpPr>
          <p:cNvPr id="18" name="그룹 1001"/>
          <p:cNvGrpSpPr/>
          <p:nvPr/>
        </p:nvGrpSpPr>
        <p:grpSpPr>
          <a:xfrm>
            <a:off x="9525000" y="1655814"/>
            <a:ext cx="7482466" cy="4859286"/>
            <a:chOff x="1485714" y="2471923"/>
            <a:chExt cx="6171429" cy="5341868"/>
          </a:xfrm>
        </p:grpSpPr>
        <p:pic>
          <p:nvPicPr>
            <p:cNvPr id="19" name="Object 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85714" y="2471923"/>
              <a:ext cx="6171429" cy="5341868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5867400" y="4305300"/>
            <a:ext cx="16002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76800" y="9334500"/>
            <a:ext cx="25908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3"/>
            <a:endCxn id="19" idx="1"/>
          </p:cNvCxnSpPr>
          <p:nvPr/>
        </p:nvCxnSpPr>
        <p:spPr>
          <a:xfrm flipV="1">
            <a:off x="7467600" y="4085457"/>
            <a:ext cx="2057400" cy="486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19" idx="1"/>
          </p:cNvCxnSpPr>
          <p:nvPr/>
        </p:nvCxnSpPr>
        <p:spPr>
          <a:xfrm flipV="1">
            <a:off x="5867400" y="4085457"/>
            <a:ext cx="3657600" cy="55538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9525000" y="6833803"/>
            <a:ext cx="7482466" cy="303409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61033" y="7381355"/>
            <a:ext cx="701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상품 상세 페이지 또는 장바구니에서 구매 하기 버튼 클릭 시 주문</a:t>
            </a:r>
            <a:r>
              <a:rPr lang="en-US" altLang="ko-KR" sz="4000" dirty="0" smtClean="0"/>
              <a:t>/</a:t>
            </a:r>
            <a:r>
              <a:rPr lang="ko-KR" altLang="en-US" sz="4000" dirty="0" smtClean="0"/>
              <a:t>결제 창으로 이동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665543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15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마이페이지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나의쇼핑 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69226" y="3523992"/>
            <a:ext cx="15949547" cy="5353308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69355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상품 구매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1424" y="8295001"/>
            <a:ext cx="16937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 smtClean="0"/>
              <a:t>Daum</a:t>
            </a:r>
            <a:r>
              <a:rPr lang="en-US" altLang="ko-KR" sz="4400" dirty="0" smtClean="0"/>
              <a:t> Postcode API</a:t>
            </a:r>
            <a:r>
              <a:rPr lang="ko-KR" altLang="en-US" sz="4400" dirty="0" smtClean="0"/>
              <a:t>의 </a:t>
            </a:r>
            <a:r>
              <a:rPr lang="en-US" altLang="ko-KR" sz="4400" dirty="0" smtClean="0"/>
              <a:t>JavaScript </a:t>
            </a:r>
            <a:r>
              <a:rPr lang="ko-KR" altLang="en-US" sz="4400" dirty="0" smtClean="0"/>
              <a:t>라이브러리를 이용하여 </a:t>
            </a:r>
            <a:endParaRPr lang="en-US" altLang="ko-KR" sz="4400" dirty="0" smtClean="0"/>
          </a:p>
          <a:p>
            <a:pPr algn="ctr"/>
            <a:r>
              <a:rPr lang="ko-KR" altLang="en-US" sz="4400" dirty="0" smtClean="0"/>
              <a:t>주소나 우편번호 검색 및 선택 가능</a:t>
            </a:r>
            <a:endParaRPr lang="en-US" altLang="ko-KR" sz="4400" dirty="0" smtClean="0"/>
          </a:p>
        </p:txBody>
      </p:sp>
      <p:grpSp>
        <p:nvGrpSpPr>
          <p:cNvPr id="18" name="그룹 1001"/>
          <p:cNvGrpSpPr/>
          <p:nvPr/>
        </p:nvGrpSpPr>
        <p:grpSpPr>
          <a:xfrm>
            <a:off x="630341" y="1950059"/>
            <a:ext cx="7848600" cy="5410200"/>
            <a:chOff x="1485714" y="2471923"/>
            <a:chExt cx="6171429" cy="5341868"/>
          </a:xfrm>
        </p:grpSpPr>
        <p:pic>
          <p:nvPicPr>
            <p:cNvPr id="19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85714" y="2471923"/>
              <a:ext cx="6171429" cy="5341868"/>
            </a:xfrm>
            <a:prstGeom prst="rect">
              <a:avLst/>
            </a:prstGeom>
          </p:spPr>
        </p:pic>
      </p:grpSp>
      <p:grpSp>
        <p:nvGrpSpPr>
          <p:cNvPr id="23" name="그룹 1002"/>
          <p:cNvGrpSpPr/>
          <p:nvPr/>
        </p:nvGrpSpPr>
        <p:grpSpPr>
          <a:xfrm>
            <a:off x="10668000" y="1950059"/>
            <a:ext cx="6446120" cy="5410200"/>
            <a:chOff x="10764561" y="2021978"/>
            <a:chExt cx="5389432" cy="6171429"/>
          </a:xfrm>
        </p:grpSpPr>
        <p:pic>
          <p:nvPicPr>
            <p:cNvPr id="24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764561" y="2021978"/>
              <a:ext cx="5389432" cy="6171429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2819400" y="5372100"/>
            <a:ext cx="51054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24" idx="1"/>
          </p:cNvCxnSpPr>
          <p:nvPr/>
        </p:nvCxnSpPr>
        <p:spPr>
          <a:xfrm flipV="1">
            <a:off x="7924800" y="4655159"/>
            <a:ext cx="2743200" cy="10979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752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상품 구매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포인트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7048501"/>
            <a:ext cx="17007466" cy="281219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1400" y="7392768"/>
            <a:ext cx="124311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400" dirty="0" smtClean="0"/>
              <a:t>현재 사용자의 가용 포인트를 불러와 표기</a:t>
            </a:r>
            <a:endParaRPr lang="en-US" altLang="ko-KR" sz="4400" dirty="0" smtClean="0"/>
          </a:p>
          <a:p>
            <a:pPr marL="742950" indent="-742950">
              <a:buAutoNum type="arabicPeriod"/>
            </a:pPr>
            <a:r>
              <a:rPr lang="ko-KR" altLang="en-US" sz="4400" dirty="0" smtClean="0"/>
              <a:t>전체 사용 버튼 클릭 시 포인트 전체 자동 적용</a:t>
            </a:r>
            <a:endParaRPr lang="en-US" altLang="ko-KR" sz="4400" dirty="0" smtClean="0"/>
          </a:p>
          <a:p>
            <a:pPr marL="742950" indent="-742950">
              <a:buAutoNum type="arabicPeriod"/>
            </a:pPr>
            <a:r>
              <a:rPr lang="ko-KR" altLang="en-US" sz="4400" dirty="0" smtClean="0"/>
              <a:t>기입 포인트는 할인 금액에 표기</a:t>
            </a:r>
            <a:endParaRPr lang="en-US" altLang="ko-KR" sz="4400" dirty="0" smtClean="0"/>
          </a:p>
        </p:txBody>
      </p:sp>
      <p:pic>
        <p:nvPicPr>
          <p:cNvPr id="20" name="Object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8637" y="1641525"/>
            <a:ext cx="17012230" cy="2396853"/>
          </a:xfrm>
          <a:prstGeom prst="rect">
            <a:avLst/>
          </a:prstGeom>
        </p:spPr>
      </p:pic>
      <p:grpSp>
        <p:nvGrpSpPr>
          <p:cNvPr id="21" name="그룹 1002"/>
          <p:cNvGrpSpPr/>
          <p:nvPr/>
        </p:nvGrpSpPr>
        <p:grpSpPr>
          <a:xfrm>
            <a:off x="519111" y="4038379"/>
            <a:ext cx="17012230" cy="2629121"/>
            <a:chOff x="1283516" y="5916484"/>
            <a:chExt cx="9831545" cy="2789701"/>
          </a:xfrm>
        </p:grpSpPr>
        <p:pic>
          <p:nvPicPr>
            <p:cNvPr id="22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83516" y="5916484"/>
              <a:ext cx="9831545" cy="2789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2507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상품 구매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쿠폰 적용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7048501"/>
            <a:ext cx="17007466" cy="281219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33012" y="7392768"/>
            <a:ext cx="15174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400" dirty="0" smtClean="0"/>
              <a:t>주문자</a:t>
            </a:r>
            <a:r>
              <a:rPr lang="en-US" altLang="ko-KR" sz="4400" dirty="0" smtClean="0"/>
              <a:t>, </a:t>
            </a:r>
            <a:r>
              <a:rPr lang="ko-KR" altLang="en-US" sz="4400" dirty="0" err="1" smtClean="0"/>
              <a:t>배송지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구매한 상품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주문 시 사용한 쿠폰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포인트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각 개별 금액을 상세하게 확인 가능</a:t>
            </a:r>
            <a:endParaRPr lang="en-US" altLang="ko-KR" sz="4400" dirty="0" smtClean="0"/>
          </a:p>
          <a:p>
            <a:pPr marL="742950" indent="-742950">
              <a:buAutoNum type="arabicPeriod"/>
            </a:pPr>
            <a:r>
              <a:rPr lang="ko-KR" altLang="en-US" sz="4400" dirty="0" smtClean="0"/>
              <a:t>마이 페이지에서 재확인 가능</a:t>
            </a:r>
            <a:endParaRPr lang="en-US" altLang="ko-KR" sz="4400" dirty="0" smtClean="0"/>
          </a:p>
        </p:txBody>
      </p:sp>
      <p:grpSp>
        <p:nvGrpSpPr>
          <p:cNvPr id="11" name="그룹 1001"/>
          <p:cNvGrpSpPr/>
          <p:nvPr/>
        </p:nvGrpSpPr>
        <p:grpSpPr>
          <a:xfrm>
            <a:off x="533399" y="1605235"/>
            <a:ext cx="5181599" cy="5254795"/>
            <a:chOff x="-39973" y="2151334"/>
            <a:chExt cx="6171429" cy="4344828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39973" y="2151334"/>
              <a:ext cx="6171429" cy="4344828"/>
            </a:xfrm>
            <a:prstGeom prst="rect">
              <a:avLst/>
            </a:prstGeom>
          </p:spPr>
        </p:pic>
      </p:grpSp>
      <p:grpSp>
        <p:nvGrpSpPr>
          <p:cNvPr id="13" name="그룹 1002"/>
          <p:cNvGrpSpPr/>
          <p:nvPr/>
        </p:nvGrpSpPr>
        <p:grpSpPr>
          <a:xfrm>
            <a:off x="5714999" y="1605235"/>
            <a:ext cx="5398411" cy="5254795"/>
            <a:chOff x="6057143" y="2126487"/>
            <a:chExt cx="6171429" cy="4216575"/>
          </a:xfrm>
        </p:grpSpPr>
        <p:pic>
          <p:nvPicPr>
            <p:cNvPr id="18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57143" y="2126487"/>
              <a:ext cx="6171429" cy="4216575"/>
            </a:xfrm>
            <a:prstGeom prst="rect">
              <a:avLst/>
            </a:prstGeom>
          </p:spPr>
        </p:pic>
      </p:grpSp>
      <p:grpSp>
        <p:nvGrpSpPr>
          <p:cNvPr id="19" name="그룹 1003"/>
          <p:cNvGrpSpPr/>
          <p:nvPr/>
        </p:nvGrpSpPr>
        <p:grpSpPr>
          <a:xfrm>
            <a:off x="11113410" y="1605234"/>
            <a:ext cx="6427456" cy="5254795"/>
            <a:chOff x="11806593" y="2161652"/>
            <a:chExt cx="6171429" cy="4401099"/>
          </a:xfrm>
        </p:grpSpPr>
        <p:pic>
          <p:nvPicPr>
            <p:cNvPr id="23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806593" y="2161652"/>
              <a:ext cx="6171429" cy="4401099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811000" y="1740864"/>
            <a:ext cx="5486400" cy="5008496"/>
          </a:xfrm>
          <a:prstGeom prst="rect">
            <a:avLst/>
          </a:prstGeom>
          <a:noFill/>
          <a:ln w="203200" cap="flat" cmpd="sng" algn="ctr">
            <a:solidFill>
              <a:srgbClr val="9CC3E6"/>
            </a:solidFill>
            <a:prstDash val="solid"/>
            <a:miter/>
            <a:headEnd w="med" len="med"/>
            <a:tailEnd w="med" len="med"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8255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357765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주문 취소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7048501"/>
            <a:ext cx="17007466" cy="281219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33012" y="7392768"/>
            <a:ext cx="15174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400" dirty="0" smtClean="0"/>
              <a:t>마이 페이지 </a:t>
            </a:r>
            <a:r>
              <a:rPr lang="en-US" altLang="ko-KR" sz="4400" dirty="0" smtClean="0"/>
              <a:t>– </a:t>
            </a:r>
            <a:r>
              <a:rPr lang="ko-KR" altLang="en-US" sz="4400" dirty="0" smtClean="0"/>
              <a:t>나의 쇼핑 </a:t>
            </a:r>
            <a:r>
              <a:rPr lang="en-US" altLang="ko-KR" sz="4400" dirty="0" smtClean="0"/>
              <a:t>– </a:t>
            </a:r>
            <a:r>
              <a:rPr lang="ko-KR" altLang="en-US" sz="4400" dirty="0" smtClean="0"/>
              <a:t>주문 배송 내역 조회</a:t>
            </a:r>
            <a:endParaRPr lang="en-US" altLang="ko-KR" sz="4400" dirty="0" smtClean="0"/>
          </a:p>
          <a:p>
            <a:pPr marL="742950" indent="-742950">
              <a:buAutoNum type="arabicPeriod"/>
            </a:pPr>
            <a:r>
              <a:rPr lang="en-US" altLang="ko-KR" sz="4400" dirty="0" smtClean="0"/>
              <a:t>‘</a:t>
            </a:r>
            <a:r>
              <a:rPr lang="ko-KR" altLang="en-US" sz="4400" dirty="0" smtClean="0"/>
              <a:t>배송 전</a:t>
            </a:r>
            <a:r>
              <a:rPr lang="en-US" altLang="ko-KR" sz="4400" dirty="0" smtClean="0"/>
              <a:t>‘  </a:t>
            </a:r>
            <a:r>
              <a:rPr lang="ko-KR" altLang="en-US" sz="4400" dirty="0" smtClean="0"/>
              <a:t>상품일 경우 주문 취소 버튼 활성화</a:t>
            </a:r>
            <a:endParaRPr lang="en-US" altLang="ko-KR" sz="4400" dirty="0" smtClean="0"/>
          </a:p>
          <a:p>
            <a:pPr marL="742950" indent="-742950">
              <a:buAutoNum type="arabicPeriod"/>
            </a:pPr>
            <a:r>
              <a:rPr lang="ko-KR" altLang="en-US" sz="4400" dirty="0" smtClean="0"/>
              <a:t>취소한 주문 일 경우 취소 알림 활성화</a:t>
            </a:r>
            <a:endParaRPr lang="en-US" altLang="ko-KR" sz="4400" dirty="0" smtClean="0"/>
          </a:p>
        </p:txBody>
      </p:sp>
      <p:grpSp>
        <p:nvGrpSpPr>
          <p:cNvPr id="20" name="그룹 1001"/>
          <p:cNvGrpSpPr/>
          <p:nvPr/>
        </p:nvGrpSpPr>
        <p:grpSpPr>
          <a:xfrm>
            <a:off x="533400" y="1609998"/>
            <a:ext cx="8839200" cy="5094236"/>
            <a:chOff x="1168817" y="2026945"/>
            <a:chExt cx="5447887" cy="2804110"/>
          </a:xfrm>
        </p:grpSpPr>
        <p:pic>
          <p:nvPicPr>
            <p:cNvPr id="21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68817" y="2026945"/>
              <a:ext cx="5447887" cy="2804110"/>
            </a:xfrm>
            <a:prstGeom prst="rect">
              <a:avLst/>
            </a:prstGeom>
          </p:spPr>
        </p:pic>
      </p:grpSp>
      <p:grpSp>
        <p:nvGrpSpPr>
          <p:cNvPr id="22" name="그룹 1002"/>
          <p:cNvGrpSpPr/>
          <p:nvPr/>
        </p:nvGrpSpPr>
        <p:grpSpPr>
          <a:xfrm>
            <a:off x="9550560" y="1609998"/>
            <a:ext cx="7990306" cy="5094236"/>
            <a:chOff x="10514286" y="1610601"/>
            <a:chExt cx="6171429" cy="5251291"/>
          </a:xfrm>
        </p:grpSpPr>
        <p:pic>
          <p:nvPicPr>
            <p:cNvPr id="25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514286" y="1610601"/>
              <a:ext cx="6171429" cy="5251291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9753600" y="4680172"/>
            <a:ext cx="7203282" cy="2024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590800" y="6019626"/>
            <a:ext cx="4048124" cy="684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310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주문 취소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9677400" y="3314700"/>
            <a:ext cx="7848600" cy="549898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0" y="3986702"/>
            <a:ext cx="78919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400" dirty="0" smtClean="0"/>
              <a:t>취소한 주문은 주문 확인 페이지 내에서 확인 가능</a:t>
            </a:r>
            <a:endParaRPr lang="en-US" altLang="ko-KR" sz="4400" dirty="0" smtClean="0"/>
          </a:p>
          <a:p>
            <a:pPr marL="742950" indent="-742950">
              <a:buAutoNum type="arabicPeriod"/>
            </a:pPr>
            <a:r>
              <a:rPr lang="ko-KR" altLang="en-US" sz="4400" dirty="0" smtClean="0"/>
              <a:t>주문 취소 시 사용한 포인트 복구 가능</a:t>
            </a:r>
            <a:endParaRPr lang="en-US" altLang="ko-KR" sz="4400" dirty="0"/>
          </a:p>
          <a:p>
            <a:pPr marL="742950" indent="-742950">
              <a:buAutoNum type="arabicPeriod"/>
            </a:pPr>
            <a:r>
              <a:rPr lang="ko-KR" altLang="en-US" sz="4400" dirty="0" smtClean="0"/>
              <a:t>사용한 쿠폰은 복구 및 다운로드 불가</a:t>
            </a:r>
            <a:endParaRPr lang="en-US" altLang="ko-KR" sz="4400" dirty="0" smtClean="0"/>
          </a:p>
        </p:txBody>
      </p:sp>
      <p:grpSp>
        <p:nvGrpSpPr>
          <p:cNvPr id="18" name="그룹 1001"/>
          <p:cNvGrpSpPr/>
          <p:nvPr/>
        </p:nvGrpSpPr>
        <p:grpSpPr>
          <a:xfrm>
            <a:off x="108166" y="1590948"/>
            <a:ext cx="9297246" cy="4085952"/>
            <a:chOff x="493598" y="2229427"/>
            <a:chExt cx="9321801" cy="2913430"/>
          </a:xfrm>
        </p:grpSpPr>
        <p:pic>
          <p:nvPicPr>
            <p:cNvPr id="19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93598" y="2229427"/>
              <a:ext cx="9321801" cy="2913430"/>
            </a:xfrm>
            <a:prstGeom prst="rect">
              <a:avLst/>
            </a:prstGeom>
          </p:spPr>
        </p:pic>
      </p:grpSp>
      <p:grpSp>
        <p:nvGrpSpPr>
          <p:cNvPr id="23" name="그룹 1002"/>
          <p:cNvGrpSpPr/>
          <p:nvPr/>
        </p:nvGrpSpPr>
        <p:grpSpPr>
          <a:xfrm>
            <a:off x="108166" y="5676900"/>
            <a:ext cx="9297246" cy="4493749"/>
            <a:chOff x="493598" y="5705495"/>
            <a:chExt cx="9321801" cy="3722894"/>
          </a:xfrm>
        </p:grpSpPr>
        <p:pic>
          <p:nvPicPr>
            <p:cNvPr id="24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93598" y="5705495"/>
              <a:ext cx="9321801" cy="3722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151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쇼핑몰 페이지 </a:t>
              </a:r>
              <a:r>
                <a:rPr lang="en-US" altLang="ko-KR" sz="4400" b="1" kern="0" spc="-123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</a:t>
              </a:r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블로그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6741" y="8612865"/>
            <a:ext cx="17721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메인 상단 </a:t>
            </a:r>
            <a:r>
              <a:rPr lang="ko-KR" altLang="en-US" sz="4400" dirty="0" err="1" smtClean="0"/>
              <a:t>블로그</a:t>
            </a:r>
            <a:r>
              <a:rPr lang="en-US" altLang="ko-KR" sz="4400" dirty="0" smtClean="0"/>
              <a:t> </a:t>
            </a:r>
            <a:r>
              <a:rPr lang="ko-KR" altLang="en-US" sz="4400" dirty="0" smtClean="0"/>
              <a:t>또는 </a:t>
            </a:r>
            <a:r>
              <a:rPr lang="ko-KR" altLang="en-US" sz="4400" dirty="0" err="1" smtClean="0"/>
              <a:t>더보기</a:t>
            </a:r>
            <a:r>
              <a:rPr lang="ko-KR" altLang="en-US" sz="4400" dirty="0" smtClean="0"/>
              <a:t> 클릭 시 페이지 이동</a:t>
            </a:r>
            <a:endParaRPr lang="en-US" altLang="ko-KR" sz="4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17714"/>
            <a:ext cx="5715000" cy="643655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52600" y="217170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867400" y="2786837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3" idx="3"/>
          </p:cNvCxnSpPr>
          <p:nvPr/>
        </p:nvCxnSpPr>
        <p:spPr>
          <a:xfrm>
            <a:off x="6248400" y="2939237"/>
            <a:ext cx="1981200" cy="1889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3"/>
          </p:cNvCxnSpPr>
          <p:nvPr/>
        </p:nvCxnSpPr>
        <p:spPr>
          <a:xfrm>
            <a:off x="2209800" y="2362200"/>
            <a:ext cx="6019800" cy="246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21" y="1563310"/>
            <a:ext cx="9167345" cy="64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72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블로그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글쓰기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9635" y="8633555"/>
            <a:ext cx="17721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글쓰기 버튼 클릭 시 페이지 이동</a:t>
            </a:r>
            <a:r>
              <a:rPr lang="en-US" altLang="ko-KR" sz="4400" dirty="0" smtClean="0"/>
              <a:t>(</a:t>
            </a:r>
            <a:r>
              <a:rPr lang="ko-KR" altLang="en-US" sz="4400" dirty="0" smtClean="0"/>
              <a:t>로그인 후 글쓰기 가능</a:t>
            </a:r>
            <a:r>
              <a:rPr lang="en-US" altLang="ko-KR" sz="4400" dirty="0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" y="1614250"/>
            <a:ext cx="5715000" cy="643655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24800" y="3547974"/>
            <a:ext cx="9616066" cy="44518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86400" y="2054717"/>
            <a:ext cx="533400" cy="497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19801" y="2247900"/>
            <a:ext cx="17470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1555139"/>
            <a:ext cx="9616066" cy="18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8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블로그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글쓰기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6568" y="8308203"/>
            <a:ext cx="17721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여러 장의 사진 첨부 가능</a:t>
            </a:r>
            <a:endParaRPr lang="en-US" altLang="ko-KR" sz="4400" dirty="0" smtClean="0"/>
          </a:p>
          <a:p>
            <a:pPr algn="ctr"/>
            <a:r>
              <a:rPr lang="ko-KR" altLang="en-US" sz="4400" dirty="0" smtClean="0"/>
              <a:t>사진 첨부 시 </a:t>
            </a:r>
            <a:r>
              <a:rPr lang="en-US" altLang="ko-KR" sz="4400" dirty="0" smtClean="0"/>
              <a:t>+</a:t>
            </a:r>
            <a:r>
              <a:rPr lang="ko-KR" altLang="en-US" sz="4400" dirty="0" smtClean="0"/>
              <a:t>버튼 활성화</a:t>
            </a:r>
            <a:endParaRPr lang="en-US" altLang="ko-KR" sz="44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0" y="1726866"/>
            <a:ext cx="5987239" cy="62730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29600" y="1674672"/>
            <a:ext cx="9311266" cy="30878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29600" y="4762500"/>
            <a:ext cx="9311266" cy="32373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71600" y="6438900"/>
            <a:ext cx="12954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2" idx="3"/>
          </p:cNvCxnSpPr>
          <p:nvPr/>
        </p:nvCxnSpPr>
        <p:spPr>
          <a:xfrm flipV="1">
            <a:off x="2667000" y="4855083"/>
            <a:ext cx="5334000" cy="18886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229600" y="3009900"/>
            <a:ext cx="685800" cy="457200"/>
          </a:xfrm>
          <a:prstGeom prst="rect">
            <a:avLst/>
          </a:prstGeom>
          <a:noFill/>
          <a:ln w="38100"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36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블로그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상세 페이지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33400" y="8175861"/>
            <a:ext cx="17007466" cy="16848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6568" y="8308203"/>
            <a:ext cx="17721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제목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방의 타입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이미지</a:t>
            </a:r>
            <a:r>
              <a:rPr lang="en-US" altLang="ko-KR" sz="4400" dirty="0" smtClean="0"/>
              <a:t>, </a:t>
            </a:r>
            <a:r>
              <a:rPr lang="ko-KR" altLang="en-US" sz="4400" dirty="0" err="1" smtClean="0"/>
              <a:t>블로그</a:t>
            </a:r>
            <a:r>
              <a:rPr lang="ko-KR" altLang="en-US" sz="4400" dirty="0" smtClean="0"/>
              <a:t> 글 순으로 확인 가능</a:t>
            </a:r>
            <a:endParaRPr lang="en-US" altLang="ko-KR" sz="4400" dirty="0" smtClean="0"/>
          </a:p>
          <a:p>
            <a:pPr algn="ctr"/>
            <a:r>
              <a:rPr lang="ko-KR" altLang="en-US" sz="4400" dirty="0" smtClean="0"/>
              <a:t>조회 수 및 회원 정보는 </a:t>
            </a:r>
            <a:r>
              <a:rPr lang="ko-KR" altLang="en-US" sz="4400" dirty="0" err="1" smtClean="0"/>
              <a:t>블로그</a:t>
            </a:r>
            <a:r>
              <a:rPr lang="ko-KR" altLang="en-US" sz="4400" dirty="0" smtClean="0"/>
              <a:t> 글 하단에서 확인 가능</a:t>
            </a:r>
            <a:endParaRPr lang="en-US" altLang="ko-KR" sz="4400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399" y="1646436"/>
            <a:ext cx="5303473" cy="624026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19800" y="1632075"/>
            <a:ext cx="5638800" cy="62689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841527" y="1590999"/>
            <a:ext cx="5699339" cy="62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0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0134600" cy="1121424"/>
            <a:chOff x="328386" y="-836465"/>
            <a:chExt cx="3318532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마이페이지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구성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0287000" y="1579340"/>
            <a:ext cx="7391400" cy="840434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1" y="1579339"/>
            <a:ext cx="8686800" cy="2201452"/>
          </a:xfrm>
          <a:prstGeom prst="rect">
            <a:avLst/>
          </a:prstGeom>
          <a:ln w="12700">
            <a:miter/>
          </a:ln>
        </p:spPr>
      </p:pic>
      <p:pic>
        <p:nvPicPr>
          <p:cNvPr id="12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3400" y="3775809"/>
            <a:ext cx="8686800" cy="2173185"/>
          </a:xfrm>
          <a:prstGeom prst="rect">
            <a:avLst/>
          </a:prstGeom>
          <a:ln w="12700">
            <a:miter/>
          </a:ln>
        </p:spPr>
      </p:pic>
      <p:pic>
        <p:nvPicPr>
          <p:cNvPr id="13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3399" y="5919339"/>
            <a:ext cx="8686801" cy="1891161"/>
          </a:xfrm>
          <a:prstGeom prst="rect">
            <a:avLst/>
          </a:prstGeom>
          <a:ln w="12700">
            <a:miter/>
          </a:ln>
        </p:spPr>
      </p:pic>
      <p:pic>
        <p:nvPicPr>
          <p:cNvPr id="18" name="붙여넣은 동영상.png" descr="붙여넣은 동영상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3398" y="7810500"/>
            <a:ext cx="8686802" cy="2173185"/>
          </a:xfrm>
          <a:prstGeom prst="rect">
            <a:avLst/>
          </a:prstGeom>
          <a:ln w="12700">
            <a:miter/>
          </a:ln>
        </p:spPr>
      </p:pic>
      <p:sp>
        <p:nvSpPr>
          <p:cNvPr id="19" name="1.E-mail로 아이디, 인증번호 전송…"/>
          <p:cNvSpPr txBox="1"/>
          <p:nvPr/>
        </p:nvSpPr>
        <p:spPr>
          <a:xfrm>
            <a:off x="10820400" y="2247900"/>
            <a:ext cx="6553200" cy="705526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marL="0" marR="0" indent="0" algn="l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b="1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마이페이지</a:t>
            </a:r>
            <a:r>
              <a:rPr kumimoji="0" lang="ko-KR" altLang="en-US" sz="36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내 확인 가능 목록</a:t>
            </a:r>
          </a:p>
          <a:p>
            <a:pPr marL="0" marR="0" indent="0" algn="l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kumimoji="0" lang="ko-KR" altLang="en-US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내 프로필</a:t>
            </a:r>
          </a:p>
          <a:p>
            <a:pPr marL="0" marR="0" indent="0" algn="l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kumimoji="0" lang="ko-KR" altLang="en-US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상품 주문 배송 내역 조회</a:t>
            </a:r>
          </a:p>
          <a:p>
            <a:pPr marL="0" marR="0" indent="0" algn="l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kumimoji="0" lang="ko-KR" altLang="en-US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상품 스크랩북</a:t>
            </a:r>
          </a:p>
          <a:p>
            <a:pPr marL="0" marR="0" indent="0" algn="l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kumimoji="0" lang="ko-KR" altLang="en-US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포인트</a:t>
            </a:r>
          </a:p>
          <a:p>
            <a:pPr marL="0" marR="0" indent="0" algn="l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kumimoji="0" lang="ko-KR" altLang="en-US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회원 정보 수정</a:t>
            </a:r>
            <a:r>
              <a:rPr kumimoji="0" lang="en-US" altLang="ko-KR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kumimoji="0" lang="ko-KR" altLang="en-US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회원 탈퇴</a:t>
            </a:r>
          </a:p>
          <a:p>
            <a:pPr marL="0" marR="0" indent="0" algn="l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kumimoji="0" lang="ko-KR" altLang="en-US" sz="36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2274429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15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마이페이지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블로그 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9200" y="3238500"/>
            <a:ext cx="13716001" cy="6552877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70164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마이페이지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주문 배송 내역 확인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52" y="7353300"/>
            <a:ext cx="16271447" cy="26303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2154" y="2552700"/>
            <a:ext cx="16236091" cy="411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41875" y="7954469"/>
            <a:ext cx="12192000" cy="16768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회원 쿠폰 개수</a:t>
            </a:r>
            <a:r>
              <a:rPr kumimoji="0" lang="en-US" altLang="ko-KR" sz="36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kumimoji="0" lang="ko-KR" altLang="en-US" sz="36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회원 포인트</a:t>
            </a:r>
            <a:r>
              <a:rPr kumimoji="0" lang="en-US" altLang="ko-KR" sz="36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kumimoji="0" lang="ko-KR" altLang="en-US" sz="36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구매등급</a:t>
            </a: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배송 단계별 상품 모아보기</a:t>
            </a:r>
          </a:p>
        </p:txBody>
      </p:sp>
    </p:spTree>
    <p:extLst>
      <p:ext uri="{BB962C8B-B14F-4D97-AF65-F5344CB8AC3E}">
        <p14:creationId xmlns:p14="http://schemas.microsoft.com/office/powerpoint/2010/main" val="4038246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마이페이지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주문 배송 내역 확인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51" y="8496300"/>
            <a:ext cx="16271447" cy="14873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2151" y="1860707"/>
            <a:ext cx="8422849" cy="62016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29800" y="1860707"/>
            <a:ext cx="7543799" cy="62016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41875" y="8801100"/>
            <a:ext cx="12192000" cy="75882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8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기간 별</a:t>
            </a:r>
            <a:r>
              <a:rPr kumimoji="0" lang="en-US" altLang="ko-KR" sz="48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kumimoji="0" lang="ko-KR" altLang="en-US" sz="48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주문 상태 별 주문 모아보기</a:t>
            </a:r>
          </a:p>
        </p:txBody>
      </p:sp>
    </p:spTree>
    <p:extLst>
      <p:ext uri="{BB962C8B-B14F-4D97-AF65-F5344CB8AC3E}">
        <p14:creationId xmlns:p14="http://schemas.microsoft.com/office/powerpoint/2010/main" val="35603077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마이페이지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내 프로필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52" y="7353300"/>
            <a:ext cx="16271447" cy="26303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41875" y="7954469"/>
            <a:ext cx="12192000" cy="16768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b="1" i="0" u="none" strike="noStrike" kern="0" cap="none" spc="0" normalizeH="0" baseline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내 프로필 확인 가능</a:t>
            </a:r>
            <a:endParaRPr kumimoji="0" lang="en-US" altLang="ko-KR" sz="3600" b="1" i="0" u="none" strike="noStrike" kern="0" cap="none" spc="0" normalizeH="0" baseline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프로필 사진과 스크랩북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내 쿠폰 이동 가능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5800" y="1568004"/>
            <a:ext cx="8839199" cy="5483023"/>
          </a:xfrm>
          <a:prstGeom prst="rect">
            <a:avLst/>
          </a:prstGeom>
          <a:ln w="12700">
            <a:miter/>
          </a:ln>
        </p:spPr>
      </p:pic>
    </p:spTree>
    <p:extLst>
      <p:ext uri="{BB962C8B-B14F-4D97-AF65-F5344CB8AC3E}">
        <p14:creationId xmlns:p14="http://schemas.microsoft.com/office/powerpoint/2010/main" val="6069361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마이페이지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스크랩북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52" y="7353300"/>
            <a:ext cx="16271447" cy="26303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41875" y="8492308"/>
            <a:ext cx="12192000" cy="60119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b="1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스크랩북 클릭 시 스크랩한 상품의 목록 확인 가능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1672" y="1617714"/>
            <a:ext cx="4643328" cy="5483023"/>
          </a:xfrm>
          <a:prstGeom prst="rect">
            <a:avLst/>
          </a:prstGeom>
          <a:ln w="12700">
            <a:miter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617714"/>
            <a:ext cx="9448799" cy="53832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24000" y="6134100"/>
            <a:ext cx="10668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3" idx="1"/>
          </p:cNvCxnSpPr>
          <p:nvPr/>
        </p:nvCxnSpPr>
        <p:spPr>
          <a:xfrm flipV="1">
            <a:off x="2590800" y="4309333"/>
            <a:ext cx="5334000" cy="2205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230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마이페이지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포인트 확인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52" y="7353300"/>
            <a:ext cx="16271447" cy="26303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41875" y="7954469"/>
            <a:ext cx="12192000" cy="16768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b="1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회원별</a:t>
            </a:r>
            <a:r>
              <a:rPr lang="ko-KR" altLang="en-US" sz="3600" b="1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포인트 적립</a:t>
            </a:r>
            <a:r>
              <a:rPr lang="en-US" altLang="ko-KR" sz="3600" b="1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ko-KR" altLang="en-US" sz="3600" b="1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사용</a:t>
            </a:r>
            <a:r>
              <a:rPr lang="en-US" altLang="ko-KR" sz="3600" b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3600" b="1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및 사용 내역 확인 가능</a:t>
            </a:r>
            <a:endParaRPr lang="en-US" altLang="ko-KR" sz="3600" b="1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b="1" i="0" u="none" strike="noStrike" kern="0" cap="none" spc="0" normalizeH="0" baseline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주문 번호를 클릭해 각 상세 </a:t>
            </a:r>
            <a:r>
              <a:rPr lang="ko-KR" altLang="en-US" sz="3600" b="1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내역 확인 가능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2151" y="1617714"/>
            <a:ext cx="6441649" cy="5559595"/>
          </a:xfrm>
          <a:prstGeom prst="rect">
            <a:avLst/>
          </a:prstGeom>
          <a:ln w="12700">
            <a:miter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1462237"/>
            <a:ext cx="8153399" cy="57150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28800" y="4305300"/>
            <a:ext cx="131307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3"/>
            <a:endCxn id="2" idx="1"/>
          </p:cNvCxnSpPr>
          <p:nvPr/>
        </p:nvCxnSpPr>
        <p:spPr>
          <a:xfrm flipV="1">
            <a:off x="3141875" y="4319773"/>
            <a:ext cx="6078325" cy="137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305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825" y="9898540"/>
            <a:ext cx="18473364" cy="568127"/>
            <a:chOff x="-93825" y="9898540"/>
            <a:chExt cx="18473364" cy="568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93825" y="9898540"/>
              <a:ext cx="18473364" cy="5681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-187650" y="2321409"/>
            <a:ext cx="18661014" cy="14286"/>
            <a:chOff x="-187650" y="4260714"/>
            <a:chExt cx="1866101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187650" y="4260714"/>
              <a:ext cx="1866101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46862" y="1171407"/>
            <a:ext cx="13288086" cy="9387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5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endParaRPr lang="en-US" altLang="ko-KR" sz="55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9202" y="3036767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1.</a:t>
            </a:r>
            <a:r>
              <a:rPr lang="ko-KR" altLang="en-US" sz="32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판매자 페이지 흐름 </a:t>
            </a:r>
            <a:endParaRPr lang="ko-KR" altLang="en-US" sz="320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385355" y="7103249"/>
            <a:ext cx="360218" cy="64840"/>
            <a:chOff x="927131" y="6513546"/>
            <a:chExt cx="314493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sp>
        <p:nvSpPr>
          <p:cNvPr id="1017" name="Object 32"/>
          <p:cNvSpPr txBox="1"/>
          <p:nvPr/>
        </p:nvSpPr>
        <p:spPr>
          <a:xfrm>
            <a:off x="909206" y="4309909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2.</a:t>
            </a:r>
            <a:r>
              <a:rPr kumimoji="0" lang="ko-KR" altLang="en-US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판매자 등록  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20" name="Object 32"/>
          <p:cNvSpPr txBox="1"/>
          <p:nvPr/>
        </p:nvSpPr>
        <p:spPr>
          <a:xfrm>
            <a:off x="909205" y="5563531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3.</a:t>
            </a:r>
            <a:r>
              <a:rPr kumimoji="0" lang="ko-KR" altLang="en-US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상품 관리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909204" y="6817153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4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스토어 관리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38" name="그룹 1009"/>
          <p:cNvGrpSpPr/>
          <p:nvPr/>
        </p:nvGrpSpPr>
        <p:grpSpPr>
          <a:xfrm>
            <a:off x="385355" y="5843170"/>
            <a:ext cx="360218" cy="64840"/>
            <a:chOff x="927131" y="6513546"/>
            <a:chExt cx="314493" cy="35714"/>
          </a:xfrm>
        </p:grpSpPr>
        <p:pic>
          <p:nvPicPr>
            <p:cNvPr id="39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4" name="그룹 1009"/>
          <p:cNvGrpSpPr/>
          <p:nvPr/>
        </p:nvGrpSpPr>
        <p:grpSpPr>
          <a:xfrm>
            <a:off x="387144" y="4583091"/>
            <a:ext cx="360218" cy="64840"/>
            <a:chOff x="927131" y="6513546"/>
            <a:chExt cx="314493" cy="35714"/>
          </a:xfrm>
        </p:grpSpPr>
        <p:pic>
          <p:nvPicPr>
            <p:cNvPr id="45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6" name="그룹 1009"/>
          <p:cNvGrpSpPr/>
          <p:nvPr/>
        </p:nvGrpSpPr>
        <p:grpSpPr>
          <a:xfrm>
            <a:off x="364902" y="3323012"/>
            <a:ext cx="360218" cy="64840"/>
            <a:chOff x="927131" y="6513546"/>
            <a:chExt cx="314493" cy="35714"/>
          </a:xfrm>
        </p:grpSpPr>
        <p:pic>
          <p:nvPicPr>
            <p:cNvPr id="4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25" name="그룹 1009"/>
          <p:cNvGrpSpPr/>
          <p:nvPr/>
        </p:nvGrpSpPr>
        <p:grpSpPr>
          <a:xfrm>
            <a:off x="385355" y="8363329"/>
            <a:ext cx="360218" cy="64840"/>
            <a:chOff x="927131" y="6513546"/>
            <a:chExt cx="314493" cy="35714"/>
          </a:xfrm>
        </p:grpSpPr>
        <p:pic>
          <p:nvPicPr>
            <p:cNvPr id="2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sp>
        <p:nvSpPr>
          <p:cNvPr id="28" name="Object 32"/>
          <p:cNvSpPr txBox="1"/>
          <p:nvPr/>
        </p:nvSpPr>
        <p:spPr>
          <a:xfrm>
            <a:off x="909203" y="8034680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5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매출 관리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7156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페이지 흐름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52" y="7353300"/>
            <a:ext cx="16271447" cy="26303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41875" y="8243009"/>
            <a:ext cx="12192000" cy="109978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b="1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판매자의 실수나 혼선을 방지하기 위해 중간 단계에 관리자 포함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7086600" y="2552700"/>
            <a:ext cx="4572000" cy="381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2725400" y="1981200"/>
            <a:ext cx="4267200" cy="1638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95600" y="2327701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판매자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3792200" y="235413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몰 반영</a:t>
            </a:r>
            <a:endParaRPr lang="ko-KR" altLang="en-US" sz="4800" dirty="0"/>
          </a:p>
        </p:txBody>
      </p:sp>
      <p:sp>
        <p:nvSpPr>
          <p:cNvPr id="7" name="곱셈 기호 6"/>
          <p:cNvSpPr/>
          <p:nvPr/>
        </p:nvSpPr>
        <p:spPr>
          <a:xfrm>
            <a:off x="8229600" y="1617714"/>
            <a:ext cx="2286000" cy="23241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2859043" y="4914572"/>
            <a:ext cx="3523957" cy="1638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752600" y="1981200"/>
            <a:ext cx="4267200" cy="1638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372643" y="4916703"/>
            <a:ext cx="3523957" cy="1638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886243" y="4914572"/>
            <a:ext cx="3523957" cy="1638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>
            <a:off x="5685692" y="5517396"/>
            <a:ext cx="1400908" cy="343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>
            <a:off x="11177367" y="5561759"/>
            <a:ext cx="1400908" cy="343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90800" y="5269832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판매자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077199" y="5360816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관리자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3677900" y="528947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몰 반영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8311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회원가입"/>
          <p:cNvSpPr/>
          <p:nvPr/>
        </p:nvSpPr>
        <p:spPr>
          <a:xfrm>
            <a:off x="804270" y="2941315"/>
            <a:ext cx="2566256" cy="815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68" y="0"/>
                </a:moveTo>
                <a:lnTo>
                  <a:pt x="18832" y="0"/>
                </a:lnTo>
                <a:cubicBezTo>
                  <a:pt x="19238" y="0"/>
                  <a:pt x="19563" y="0"/>
                  <a:pt x="19827" y="30"/>
                </a:cubicBezTo>
                <a:cubicBezTo>
                  <a:pt x="20091" y="61"/>
                  <a:pt x="20294" y="121"/>
                  <a:pt x="20457" y="243"/>
                </a:cubicBezTo>
                <a:cubicBezTo>
                  <a:pt x="20691" y="395"/>
                  <a:pt x="20900" y="637"/>
                  <a:pt x="21072" y="944"/>
                </a:cubicBezTo>
                <a:cubicBezTo>
                  <a:pt x="21244" y="1252"/>
                  <a:pt x="21379" y="1627"/>
                  <a:pt x="21464" y="2046"/>
                </a:cubicBezTo>
                <a:cubicBezTo>
                  <a:pt x="21532" y="2337"/>
                  <a:pt x="21566" y="2700"/>
                  <a:pt x="21583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3" y="18428"/>
                </a:cubicBezTo>
                <a:cubicBezTo>
                  <a:pt x="21566" y="18900"/>
                  <a:pt x="21532" y="19263"/>
                  <a:pt x="21464" y="19554"/>
                </a:cubicBezTo>
                <a:cubicBezTo>
                  <a:pt x="21379" y="19973"/>
                  <a:pt x="21244" y="20348"/>
                  <a:pt x="21072" y="20656"/>
                </a:cubicBezTo>
                <a:cubicBezTo>
                  <a:pt x="20900" y="20963"/>
                  <a:pt x="20691" y="21205"/>
                  <a:pt x="20457" y="21357"/>
                </a:cubicBezTo>
                <a:cubicBezTo>
                  <a:pt x="20294" y="21479"/>
                  <a:pt x="20091" y="21539"/>
                  <a:pt x="19827" y="21570"/>
                </a:cubicBezTo>
                <a:cubicBezTo>
                  <a:pt x="19563" y="21600"/>
                  <a:pt x="19238" y="21600"/>
                  <a:pt x="18832" y="21600"/>
                </a:cubicBezTo>
                <a:lnTo>
                  <a:pt x="2768" y="21600"/>
                </a:lnTo>
                <a:cubicBezTo>
                  <a:pt x="2362" y="21600"/>
                  <a:pt x="2037" y="21600"/>
                  <a:pt x="1773" y="21570"/>
                </a:cubicBezTo>
                <a:cubicBezTo>
                  <a:pt x="1509" y="21539"/>
                  <a:pt x="1306" y="21479"/>
                  <a:pt x="1143" y="21357"/>
                </a:cubicBezTo>
                <a:cubicBezTo>
                  <a:pt x="909" y="21205"/>
                  <a:pt x="700" y="20963"/>
                  <a:pt x="528" y="20656"/>
                </a:cubicBezTo>
                <a:cubicBezTo>
                  <a:pt x="356" y="20348"/>
                  <a:pt x="221" y="19973"/>
                  <a:pt x="136" y="19554"/>
                </a:cubicBezTo>
                <a:cubicBezTo>
                  <a:pt x="68" y="19263"/>
                  <a:pt x="34" y="18900"/>
                  <a:pt x="17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7" y="3172"/>
                </a:cubicBezTo>
                <a:cubicBezTo>
                  <a:pt x="34" y="2700"/>
                  <a:pt x="68" y="2337"/>
                  <a:pt x="136" y="2046"/>
                </a:cubicBezTo>
                <a:cubicBezTo>
                  <a:pt x="221" y="1627"/>
                  <a:pt x="356" y="1252"/>
                  <a:pt x="528" y="944"/>
                </a:cubicBezTo>
                <a:cubicBezTo>
                  <a:pt x="700" y="637"/>
                  <a:pt x="909" y="395"/>
                  <a:pt x="1143" y="243"/>
                </a:cubicBezTo>
                <a:cubicBezTo>
                  <a:pt x="1306" y="121"/>
                  <a:pt x="1509" y="61"/>
                  <a:pt x="1773" y="30"/>
                </a:cubicBezTo>
                <a:cubicBezTo>
                  <a:pt x="2037" y="0"/>
                  <a:pt x="2362" y="0"/>
                  <a:pt x="2768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>
            <a:lvl1pPr algn="ctr" defTabSz="457200">
              <a:lnSpc>
                <a:spcPct val="100000"/>
              </a:lnSpc>
              <a:spcBef>
                <a:spcPts val="0"/>
              </a:spcBef>
              <a:defRPr sz="46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en-US" altLang="ko-KR" sz="3499" dirty="0" err="1"/>
              <a:t>회원가입</a:t>
            </a:r>
            <a:endParaRPr lang="en-US" altLang="ko-KR" sz="3499" dirty="0"/>
          </a:p>
        </p:txBody>
      </p:sp>
      <p:sp>
        <p:nvSpPr>
          <p:cNvPr id="596" name="로그인"/>
          <p:cNvSpPr/>
          <p:nvPr/>
        </p:nvSpPr>
        <p:spPr>
          <a:xfrm>
            <a:off x="804270" y="5092212"/>
            <a:ext cx="2566256" cy="790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68" y="0"/>
                </a:moveTo>
                <a:lnTo>
                  <a:pt x="18832" y="0"/>
                </a:lnTo>
                <a:cubicBezTo>
                  <a:pt x="19238" y="0"/>
                  <a:pt x="19563" y="0"/>
                  <a:pt x="19827" y="30"/>
                </a:cubicBezTo>
                <a:cubicBezTo>
                  <a:pt x="20091" y="61"/>
                  <a:pt x="20294" y="121"/>
                  <a:pt x="20457" y="243"/>
                </a:cubicBezTo>
                <a:cubicBezTo>
                  <a:pt x="20691" y="395"/>
                  <a:pt x="20900" y="637"/>
                  <a:pt x="21072" y="944"/>
                </a:cubicBezTo>
                <a:cubicBezTo>
                  <a:pt x="21244" y="1252"/>
                  <a:pt x="21379" y="1627"/>
                  <a:pt x="21464" y="2046"/>
                </a:cubicBezTo>
                <a:cubicBezTo>
                  <a:pt x="21532" y="2337"/>
                  <a:pt x="21566" y="2700"/>
                  <a:pt x="21583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3" y="18428"/>
                </a:cubicBezTo>
                <a:cubicBezTo>
                  <a:pt x="21566" y="18900"/>
                  <a:pt x="21532" y="19263"/>
                  <a:pt x="21464" y="19554"/>
                </a:cubicBezTo>
                <a:cubicBezTo>
                  <a:pt x="21379" y="19973"/>
                  <a:pt x="21244" y="20348"/>
                  <a:pt x="21072" y="20656"/>
                </a:cubicBezTo>
                <a:cubicBezTo>
                  <a:pt x="20900" y="20963"/>
                  <a:pt x="20691" y="21205"/>
                  <a:pt x="20457" y="21357"/>
                </a:cubicBezTo>
                <a:cubicBezTo>
                  <a:pt x="20294" y="21479"/>
                  <a:pt x="20091" y="21539"/>
                  <a:pt x="19827" y="21570"/>
                </a:cubicBezTo>
                <a:cubicBezTo>
                  <a:pt x="19563" y="21600"/>
                  <a:pt x="19238" y="21600"/>
                  <a:pt x="18832" y="21600"/>
                </a:cubicBezTo>
                <a:lnTo>
                  <a:pt x="2768" y="21600"/>
                </a:lnTo>
                <a:cubicBezTo>
                  <a:pt x="2362" y="21600"/>
                  <a:pt x="2037" y="21600"/>
                  <a:pt x="1773" y="21570"/>
                </a:cubicBezTo>
                <a:cubicBezTo>
                  <a:pt x="1509" y="21539"/>
                  <a:pt x="1306" y="21479"/>
                  <a:pt x="1143" y="21357"/>
                </a:cubicBezTo>
                <a:cubicBezTo>
                  <a:pt x="909" y="21205"/>
                  <a:pt x="700" y="20963"/>
                  <a:pt x="528" y="20656"/>
                </a:cubicBezTo>
                <a:cubicBezTo>
                  <a:pt x="356" y="20348"/>
                  <a:pt x="221" y="19973"/>
                  <a:pt x="136" y="19554"/>
                </a:cubicBezTo>
                <a:cubicBezTo>
                  <a:pt x="68" y="19263"/>
                  <a:pt x="34" y="18900"/>
                  <a:pt x="17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7" y="3172"/>
                </a:cubicBezTo>
                <a:cubicBezTo>
                  <a:pt x="34" y="2700"/>
                  <a:pt x="68" y="2337"/>
                  <a:pt x="136" y="2046"/>
                </a:cubicBezTo>
                <a:cubicBezTo>
                  <a:pt x="221" y="1627"/>
                  <a:pt x="356" y="1252"/>
                  <a:pt x="528" y="944"/>
                </a:cubicBezTo>
                <a:cubicBezTo>
                  <a:pt x="700" y="637"/>
                  <a:pt x="909" y="395"/>
                  <a:pt x="1143" y="243"/>
                </a:cubicBezTo>
                <a:cubicBezTo>
                  <a:pt x="1306" y="121"/>
                  <a:pt x="1509" y="61"/>
                  <a:pt x="1773" y="30"/>
                </a:cubicBezTo>
                <a:cubicBezTo>
                  <a:pt x="2037" y="0"/>
                  <a:pt x="2362" y="0"/>
                  <a:pt x="2768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>
            <a:lvl1pPr algn="ctr" defTabSz="457200">
              <a:lnSpc>
                <a:spcPct val="100000"/>
              </a:lnSpc>
              <a:spcBef>
                <a:spcPts val="0"/>
              </a:spcBef>
              <a:defRPr sz="46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en-US" altLang="ko-KR" sz="3499"/>
              <a:t>로그인</a:t>
            </a:r>
          </a:p>
        </p:txBody>
      </p:sp>
      <p:sp>
        <p:nvSpPr>
          <p:cNvPr id="597" name="입점신청"/>
          <p:cNvSpPr/>
          <p:nvPr/>
        </p:nvSpPr>
        <p:spPr>
          <a:xfrm>
            <a:off x="804270" y="7503897"/>
            <a:ext cx="2566256" cy="790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68" y="0"/>
                </a:moveTo>
                <a:lnTo>
                  <a:pt x="18832" y="0"/>
                </a:lnTo>
                <a:cubicBezTo>
                  <a:pt x="19238" y="0"/>
                  <a:pt x="19563" y="0"/>
                  <a:pt x="19827" y="30"/>
                </a:cubicBezTo>
                <a:cubicBezTo>
                  <a:pt x="20091" y="61"/>
                  <a:pt x="20294" y="121"/>
                  <a:pt x="20457" y="243"/>
                </a:cubicBezTo>
                <a:cubicBezTo>
                  <a:pt x="20691" y="395"/>
                  <a:pt x="20900" y="637"/>
                  <a:pt x="21072" y="944"/>
                </a:cubicBezTo>
                <a:cubicBezTo>
                  <a:pt x="21244" y="1252"/>
                  <a:pt x="21379" y="1627"/>
                  <a:pt x="21464" y="2046"/>
                </a:cubicBezTo>
                <a:cubicBezTo>
                  <a:pt x="21532" y="2337"/>
                  <a:pt x="21566" y="2700"/>
                  <a:pt x="21583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3" y="18428"/>
                </a:cubicBezTo>
                <a:cubicBezTo>
                  <a:pt x="21566" y="18900"/>
                  <a:pt x="21532" y="19263"/>
                  <a:pt x="21464" y="19554"/>
                </a:cubicBezTo>
                <a:cubicBezTo>
                  <a:pt x="21379" y="19973"/>
                  <a:pt x="21244" y="20348"/>
                  <a:pt x="21072" y="20656"/>
                </a:cubicBezTo>
                <a:cubicBezTo>
                  <a:pt x="20900" y="20963"/>
                  <a:pt x="20691" y="21205"/>
                  <a:pt x="20457" y="21357"/>
                </a:cubicBezTo>
                <a:cubicBezTo>
                  <a:pt x="20294" y="21479"/>
                  <a:pt x="20091" y="21539"/>
                  <a:pt x="19827" y="21570"/>
                </a:cubicBezTo>
                <a:cubicBezTo>
                  <a:pt x="19563" y="21600"/>
                  <a:pt x="19238" y="21600"/>
                  <a:pt x="18832" y="21600"/>
                </a:cubicBezTo>
                <a:lnTo>
                  <a:pt x="2768" y="21600"/>
                </a:lnTo>
                <a:cubicBezTo>
                  <a:pt x="2362" y="21600"/>
                  <a:pt x="2037" y="21600"/>
                  <a:pt x="1773" y="21570"/>
                </a:cubicBezTo>
                <a:cubicBezTo>
                  <a:pt x="1509" y="21539"/>
                  <a:pt x="1306" y="21479"/>
                  <a:pt x="1143" y="21357"/>
                </a:cubicBezTo>
                <a:cubicBezTo>
                  <a:pt x="909" y="21205"/>
                  <a:pt x="700" y="20963"/>
                  <a:pt x="528" y="20656"/>
                </a:cubicBezTo>
                <a:cubicBezTo>
                  <a:pt x="356" y="20348"/>
                  <a:pt x="221" y="19973"/>
                  <a:pt x="136" y="19554"/>
                </a:cubicBezTo>
                <a:cubicBezTo>
                  <a:pt x="68" y="19263"/>
                  <a:pt x="34" y="18900"/>
                  <a:pt x="17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7" y="3172"/>
                </a:cubicBezTo>
                <a:cubicBezTo>
                  <a:pt x="34" y="2700"/>
                  <a:pt x="68" y="2337"/>
                  <a:pt x="136" y="2046"/>
                </a:cubicBezTo>
                <a:cubicBezTo>
                  <a:pt x="221" y="1627"/>
                  <a:pt x="356" y="1252"/>
                  <a:pt x="528" y="944"/>
                </a:cubicBezTo>
                <a:cubicBezTo>
                  <a:pt x="700" y="637"/>
                  <a:pt x="909" y="395"/>
                  <a:pt x="1143" y="243"/>
                </a:cubicBezTo>
                <a:cubicBezTo>
                  <a:pt x="1306" y="121"/>
                  <a:pt x="1509" y="61"/>
                  <a:pt x="1773" y="30"/>
                </a:cubicBezTo>
                <a:cubicBezTo>
                  <a:pt x="2037" y="0"/>
                  <a:pt x="2362" y="0"/>
                  <a:pt x="2768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>
            <a:lvl1pPr algn="ctr" defTabSz="457200">
              <a:lnSpc>
                <a:spcPct val="100000"/>
              </a:lnSpc>
              <a:spcBef>
                <a:spcPts val="0"/>
              </a:spcBef>
              <a:defRPr sz="46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en-US" altLang="ko-KR" sz="3499"/>
              <a:t>입점신청</a:t>
            </a:r>
          </a:p>
        </p:txBody>
      </p:sp>
      <p:sp>
        <p:nvSpPr>
          <p:cNvPr id="598" name="입점승인"/>
          <p:cNvSpPr/>
          <p:nvPr/>
        </p:nvSpPr>
        <p:spPr>
          <a:xfrm>
            <a:off x="9548744" y="2997089"/>
            <a:ext cx="2566256" cy="790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68" y="0"/>
                </a:moveTo>
                <a:lnTo>
                  <a:pt x="18832" y="0"/>
                </a:lnTo>
                <a:cubicBezTo>
                  <a:pt x="19238" y="0"/>
                  <a:pt x="19563" y="0"/>
                  <a:pt x="19827" y="30"/>
                </a:cubicBezTo>
                <a:cubicBezTo>
                  <a:pt x="20091" y="61"/>
                  <a:pt x="20294" y="121"/>
                  <a:pt x="20457" y="243"/>
                </a:cubicBezTo>
                <a:cubicBezTo>
                  <a:pt x="20691" y="395"/>
                  <a:pt x="20900" y="637"/>
                  <a:pt x="21072" y="944"/>
                </a:cubicBezTo>
                <a:cubicBezTo>
                  <a:pt x="21244" y="1252"/>
                  <a:pt x="21379" y="1627"/>
                  <a:pt x="21464" y="2046"/>
                </a:cubicBezTo>
                <a:cubicBezTo>
                  <a:pt x="21532" y="2337"/>
                  <a:pt x="21566" y="2700"/>
                  <a:pt x="21583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3" y="18428"/>
                </a:cubicBezTo>
                <a:cubicBezTo>
                  <a:pt x="21566" y="18900"/>
                  <a:pt x="21532" y="19263"/>
                  <a:pt x="21464" y="19554"/>
                </a:cubicBezTo>
                <a:cubicBezTo>
                  <a:pt x="21379" y="19973"/>
                  <a:pt x="21244" y="20348"/>
                  <a:pt x="21072" y="20656"/>
                </a:cubicBezTo>
                <a:cubicBezTo>
                  <a:pt x="20900" y="20963"/>
                  <a:pt x="20691" y="21205"/>
                  <a:pt x="20457" y="21357"/>
                </a:cubicBezTo>
                <a:cubicBezTo>
                  <a:pt x="20294" y="21479"/>
                  <a:pt x="20091" y="21539"/>
                  <a:pt x="19827" y="21570"/>
                </a:cubicBezTo>
                <a:cubicBezTo>
                  <a:pt x="19563" y="21600"/>
                  <a:pt x="19238" y="21600"/>
                  <a:pt x="18832" y="21600"/>
                </a:cubicBezTo>
                <a:lnTo>
                  <a:pt x="2768" y="21600"/>
                </a:lnTo>
                <a:cubicBezTo>
                  <a:pt x="2362" y="21600"/>
                  <a:pt x="2037" y="21600"/>
                  <a:pt x="1773" y="21570"/>
                </a:cubicBezTo>
                <a:cubicBezTo>
                  <a:pt x="1509" y="21539"/>
                  <a:pt x="1306" y="21479"/>
                  <a:pt x="1143" y="21357"/>
                </a:cubicBezTo>
                <a:cubicBezTo>
                  <a:pt x="909" y="21205"/>
                  <a:pt x="700" y="20963"/>
                  <a:pt x="528" y="20656"/>
                </a:cubicBezTo>
                <a:cubicBezTo>
                  <a:pt x="356" y="20348"/>
                  <a:pt x="221" y="19973"/>
                  <a:pt x="136" y="19554"/>
                </a:cubicBezTo>
                <a:cubicBezTo>
                  <a:pt x="68" y="19263"/>
                  <a:pt x="34" y="18900"/>
                  <a:pt x="17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7" y="3172"/>
                </a:cubicBezTo>
                <a:cubicBezTo>
                  <a:pt x="34" y="2700"/>
                  <a:pt x="68" y="2337"/>
                  <a:pt x="136" y="2046"/>
                </a:cubicBezTo>
                <a:cubicBezTo>
                  <a:pt x="221" y="1627"/>
                  <a:pt x="356" y="1252"/>
                  <a:pt x="528" y="944"/>
                </a:cubicBezTo>
                <a:cubicBezTo>
                  <a:pt x="700" y="637"/>
                  <a:pt x="909" y="395"/>
                  <a:pt x="1143" y="243"/>
                </a:cubicBezTo>
                <a:cubicBezTo>
                  <a:pt x="1306" y="121"/>
                  <a:pt x="1509" y="61"/>
                  <a:pt x="1773" y="30"/>
                </a:cubicBezTo>
                <a:cubicBezTo>
                  <a:pt x="2037" y="0"/>
                  <a:pt x="2362" y="0"/>
                  <a:pt x="2768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>
            <a:lvl1pPr algn="ctr" defTabSz="457200">
              <a:lnSpc>
                <a:spcPct val="100000"/>
              </a:lnSpc>
              <a:spcBef>
                <a:spcPts val="0"/>
              </a:spcBef>
              <a:defRPr sz="46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en-US" altLang="ko-KR" sz="3499"/>
              <a:t>입점승인</a:t>
            </a:r>
          </a:p>
        </p:txBody>
      </p:sp>
      <p:sp>
        <p:nvSpPr>
          <p:cNvPr id="599" name="스토어관리"/>
          <p:cNvSpPr/>
          <p:nvPr/>
        </p:nvSpPr>
        <p:spPr>
          <a:xfrm>
            <a:off x="9548744" y="5061560"/>
            <a:ext cx="2566256" cy="790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68" y="0"/>
                </a:moveTo>
                <a:lnTo>
                  <a:pt x="18832" y="0"/>
                </a:lnTo>
                <a:cubicBezTo>
                  <a:pt x="19238" y="0"/>
                  <a:pt x="19563" y="0"/>
                  <a:pt x="19827" y="30"/>
                </a:cubicBezTo>
                <a:cubicBezTo>
                  <a:pt x="20091" y="61"/>
                  <a:pt x="20294" y="121"/>
                  <a:pt x="20457" y="243"/>
                </a:cubicBezTo>
                <a:cubicBezTo>
                  <a:pt x="20691" y="395"/>
                  <a:pt x="20900" y="637"/>
                  <a:pt x="21072" y="944"/>
                </a:cubicBezTo>
                <a:cubicBezTo>
                  <a:pt x="21244" y="1252"/>
                  <a:pt x="21379" y="1627"/>
                  <a:pt x="21464" y="2046"/>
                </a:cubicBezTo>
                <a:cubicBezTo>
                  <a:pt x="21532" y="2337"/>
                  <a:pt x="21566" y="2700"/>
                  <a:pt x="21583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3" y="18428"/>
                </a:cubicBezTo>
                <a:cubicBezTo>
                  <a:pt x="21566" y="18900"/>
                  <a:pt x="21532" y="19263"/>
                  <a:pt x="21464" y="19554"/>
                </a:cubicBezTo>
                <a:cubicBezTo>
                  <a:pt x="21379" y="19973"/>
                  <a:pt x="21244" y="20348"/>
                  <a:pt x="21072" y="20656"/>
                </a:cubicBezTo>
                <a:cubicBezTo>
                  <a:pt x="20900" y="20963"/>
                  <a:pt x="20691" y="21205"/>
                  <a:pt x="20457" y="21357"/>
                </a:cubicBezTo>
                <a:cubicBezTo>
                  <a:pt x="20294" y="21479"/>
                  <a:pt x="20091" y="21539"/>
                  <a:pt x="19827" y="21570"/>
                </a:cubicBezTo>
                <a:cubicBezTo>
                  <a:pt x="19563" y="21600"/>
                  <a:pt x="19238" y="21600"/>
                  <a:pt x="18832" y="21600"/>
                </a:cubicBezTo>
                <a:lnTo>
                  <a:pt x="2768" y="21600"/>
                </a:lnTo>
                <a:cubicBezTo>
                  <a:pt x="2362" y="21600"/>
                  <a:pt x="2037" y="21600"/>
                  <a:pt x="1773" y="21570"/>
                </a:cubicBezTo>
                <a:cubicBezTo>
                  <a:pt x="1509" y="21539"/>
                  <a:pt x="1306" y="21479"/>
                  <a:pt x="1143" y="21357"/>
                </a:cubicBezTo>
                <a:cubicBezTo>
                  <a:pt x="909" y="21205"/>
                  <a:pt x="700" y="20963"/>
                  <a:pt x="528" y="20656"/>
                </a:cubicBezTo>
                <a:cubicBezTo>
                  <a:pt x="356" y="20348"/>
                  <a:pt x="221" y="19973"/>
                  <a:pt x="136" y="19554"/>
                </a:cubicBezTo>
                <a:cubicBezTo>
                  <a:pt x="68" y="19263"/>
                  <a:pt x="34" y="18900"/>
                  <a:pt x="17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7" y="3172"/>
                </a:cubicBezTo>
                <a:cubicBezTo>
                  <a:pt x="34" y="2700"/>
                  <a:pt x="68" y="2337"/>
                  <a:pt x="136" y="2046"/>
                </a:cubicBezTo>
                <a:cubicBezTo>
                  <a:pt x="221" y="1627"/>
                  <a:pt x="356" y="1252"/>
                  <a:pt x="528" y="944"/>
                </a:cubicBezTo>
                <a:cubicBezTo>
                  <a:pt x="700" y="637"/>
                  <a:pt x="909" y="395"/>
                  <a:pt x="1143" y="243"/>
                </a:cubicBezTo>
                <a:cubicBezTo>
                  <a:pt x="1306" y="121"/>
                  <a:pt x="1509" y="61"/>
                  <a:pt x="1773" y="30"/>
                </a:cubicBezTo>
                <a:cubicBezTo>
                  <a:pt x="2037" y="0"/>
                  <a:pt x="2362" y="0"/>
                  <a:pt x="2768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>
            <a:lvl1pPr algn="ctr" defTabSz="457200">
              <a:lnSpc>
                <a:spcPct val="100000"/>
              </a:lnSpc>
              <a:spcBef>
                <a:spcPts val="0"/>
              </a:spcBef>
              <a:defRPr sz="46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en-US" altLang="ko-KR" sz="3499"/>
              <a:t>스토어관리</a:t>
            </a:r>
          </a:p>
        </p:txBody>
      </p:sp>
      <p:sp>
        <p:nvSpPr>
          <p:cNvPr id="600" name="회원탈퇴"/>
          <p:cNvSpPr/>
          <p:nvPr/>
        </p:nvSpPr>
        <p:spPr>
          <a:xfrm>
            <a:off x="9443440" y="7520478"/>
            <a:ext cx="2566256" cy="790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68" y="0"/>
                </a:moveTo>
                <a:lnTo>
                  <a:pt x="18832" y="0"/>
                </a:lnTo>
                <a:cubicBezTo>
                  <a:pt x="19238" y="0"/>
                  <a:pt x="19563" y="0"/>
                  <a:pt x="19827" y="30"/>
                </a:cubicBezTo>
                <a:cubicBezTo>
                  <a:pt x="20091" y="61"/>
                  <a:pt x="20294" y="121"/>
                  <a:pt x="20457" y="243"/>
                </a:cubicBezTo>
                <a:cubicBezTo>
                  <a:pt x="20691" y="395"/>
                  <a:pt x="20900" y="637"/>
                  <a:pt x="21072" y="944"/>
                </a:cubicBezTo>
                <a:cubicBezTo>
                  <a:pt x="21244" y="1252"/>
                  <a:pt x="21379" y="1627"/>
                  <a:pt x="21464" y="2046"/>
                </a:cubicBezTo>
                <a:cubicBezTo>
                  <a:pt x="21532" y="2337"/>
                  <a:pt x="21566" y="2700"/>
                  <a:pt x="21583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3" y="18428"/>
                </a:cubicBezTo>
                <a:cubicBezTo>
                  <a:pt x="21566" y="18900"/>
                  <a:pt x="21532" y="19263"/>
                  <a:pt x="21464" y="19554"/>
                </a:cubicBezTo>
                <a:cubicBezTo>
                  <a:pt x="21379" y="19973"/>
                  <a:pt x="21244" y="20348"/>
                  <a:pt x="21072" y="20656"/>
                </a:cubicBezTo>
                <a:cubicBezTo>
                  <a:pt x="20900" y="20963"/>
                  <a:pt x="20691" y="21205"/>
                  <a:pt x="20457" y="21357"/>
                </a:cubicBezTo>
                <a:cubicBezTo>
                  <a:pt x="20294" y="21479"/>
                  <a:pt x="20091" y="21539"/>
                  <a:pt x="19827" y="21570"/>
                </a:cubicBezTo>
                <a:cubicBezTo>
                  <a:pt x="19563" y="21600"/>
                  <a:pt x="19238" y="21600"/>
                  <a:pt x="18832" y="21600"/>
                </a:cubicBezTo>
                <a:lnTo>
                  <a:pt x="2768" y="21600"/>
                </a:lnTo>
                <a:cubicBezTo>
                  <a:pt x="2362" y="21600"/>
                  <a:pt x="2037" y="21600"/>
                  <a:pt x="1773" y="21570"/>
                </a:cubicBezTo>
                <a:cubicBezTo>
                  <a:pt x="1509" y="21539"/>
                  <a:pt x="1306" y="21479"/>
                  <a:pt x="1143" y="21357"/>
                </a:cubicBezTo>
                <a:cubicBezTo>
                  <a:pt x="909" y="21205"/>
                  <a:pt x="700" y="20963"/>
                  <a:pt x="528" y="20656"/>
                </a:cubicBezTo>
                <a:cubicBezTo>
                  <a:pt x="356" y="20348"/>
                  <a:pt x="221" y="19973"/>
                  <a:pt x="136" y="19554"/>
                </a:cubicBezTo>
                <a:cubicBezTo>
                  <a:pt x="68" y="19263"/>
                  <a:pt x="34" y="18900"/>
                  <a:pt x="17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7" y="3172"/>
                </a:cubicBezTo>
                <a:cubicBezTo>
                  <a:pt x="34" y="2700"/>
                  <a:pt x="68" y="2337"/>
                  <a:pt x="136" y="2046"/>
                </a:cubicBezTo>
                <a:cubicBezTo>
                  <a:pt x="221" y="1627"/>
                  <a:pt x="356" y="1252"/>
                  <a:pt x="528" y="944"/>
                </a:cubicBezTo>
                <a:cubicBezTo>
                  <a:pt x="700" y="637"/>
                  <a:pt x="909" y="395"/>
                  <a:pt x="1143" y="243"/>
                </a:cubicBezTo>
                <a:cubicBezTo>
                  <a:pt x="1306" y="121"/>
                  <a:pt x="1509" y="61"/>
                  <a:pt x="1773" y="30"/>
                </a:cubicBezTo>
                <a:cubicBezTo>
                  <a:pt x="2037" y="0"/>
                  <a:pt x="2362" y="0"/>
                  <a:pt x="2768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>
            <a:lvl1pPr algn="ctr" defTabSz="457200">
              <a:lnSpc>
                <a:spcPct val="100000"/>
              </a:lnSpc>
              <a:spcBef>
                <a:spcPts val="0"/>
              </a:spcBef>
              <a:defRPr sz="46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en-US" altLang="ko-KR" sz="3499" dirty="0" err="1"/>
              <a:t>회원탈퇴</a:t>
            </a:r>
            <a:endParaRPr lang="en-US" altLang="ko-KR" sz="3499" dirty="0"/>
          </a:p>
        </p:txBody>
      </p:sp>
      <p:sp>
        <p:nvSpPr>
          <p:cNvPr id="601" name="선"/>
          <p:cNvSpPr/>
          <p:nvPr/>
        </p:nvSpPr>
        <p:spPr>
          <a:xfrm flipH="1">
            <a:off x="2079324" y="3956474"/>
            <a:ext cx="1" cy="936347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wrap="square" lIns="38100" tIns="38100" rIns="38100" bIns="38100" anchor="ctr"/>
          <a:lstStyle/>
          <a:p>
            <a:pPr>
              <a:defRPr/>
            </a:pPr>
            <a:endParaRPr lang="en-US" altLang="ko-KR" sz="1350"/>
          </a:p>
        </p:txBody>
      </p:sp>
      <p:sp>
        <p:nvSpPr>
          <p:cNvPr id="602" name="선"/>
          <p:cNvSpPr/>
          <p:nvPr/>
        </p:nvSpPr>
        <p:spPr>
          <a:xfrm flipH="1">
            <a:off x="2079324" y="6414376"/>
            <a:ext cx="1" cy="936347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wrap="square" lIns="38100" tIns="38100" rIns="38100" bIns="38100" anchor="ctr"/>
          <a:lstStyle/>
          <a:p>
            <a:pPr>
              <a:defRPr/>
            </a:pPr>
            <a:endParaRPr lang="en-US" altLang="ko-KR" sz="1350"/>
          </a:p>
        </p:txBody>
      </p:sp>
      <p:sp>
        <p:nvSpPr>
          <p:cNvPr id="603" name="선"/>
          <p:cNvSpPr/>
          <p:nvPr/>
        </p:nvSpPr>
        <p:spPr>
          <a:xfrm>
            <a:off x="10831872" y="3956473"/>
            <a:ext cx="1" cy="936347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wrap="square" lIns="38100" tIns="38100" rIns="38100" bIns="38100" anchor="ctr"/>
          <a:lstStyle/>
          <a:p>
            <a:pPr>
              <a:defRPr/>
            </a:pPr>
            <a:endParaRPr lang="en-US" altLang="ko-KR" sz="1350"/>
          </a:p>
        </p:txBody>
      </p:sp>
      <p:sp>
        <p:nvSpPr>
          <p:cNvPr id="604" name="선"/>
          <p:cNvSpPr/>
          <p:nvPr/>
        </p:nvSpPr>
        <p:spPr>
          <a:xfrm>
            <a:off x="10843473" y="6266489"/>
            <a:ext cx="1" cy="936347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wrap="square" lIns="38100" tIns="38100" rIns="38100" bIns="38100" anchor="ctr"/>
          <a:lstStyle/>
          <a:p>
            <a:pPr>
              <a:defRPr/>
            </a:pPr>
            <a:endParaRPr lang="en-US" altLang="ko-KR" sz="1350"/>
          </a:p>
        </p:txBody>
      </p:sp>
      <p:sp>
        <p:nvSpPr>
          <p:cNvPr id="605" name="선"/>
          <p:cNvSpPr/>
          <p:nvPr/>
        </p:nvSpPr>
        <p:spPr>
          <a:xfrm rot="5400000">
            <a:off x="2487550" y="1906595"/>
            <a:ext cx="7670930" cy="8474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5" h="21582" extrusionOk="0">
                <a:moveTo>
                  <a:pt x="17195" y="21578"/>
                </a:moveTo>
                <a:cubicBezTo>
                  <a:pt x="17607" y="21600"/>
                  <a:pt x="18019" y="21538"/>
                  <a:pt x="18406" y="21406"/>
                </a:cubicBezTo>
                <a:cubicBezTo>
                  <a:pt x="19874" y="20909"/>
                  <a:pt x="20708" y="19630"/>
                  <a:pt x="21068" y="18273"/>
                </a:cubicBezTo>
                <a:cubicBezTo>
                  <a:pt x="21459" y="16800"/>
                  <a:pt x="21303" y="15327"/>
                  <a:pt x="21241" y="13822"/>
                </a:cubicBezTo>
                <a:cubicBezTo>
                  <a:pt x="21145" y="11500"/>
                  <a:pt x="21325" y="9059"/>
                  <a:pt x="20912" y="6766"/>
                </a:cubicBezTo>
                <a:cubicBezTo>
                  <a:pt x="20792" y="6097"/>
                  <a:pt x="20610" y="5423"/>
                  <a:pt x="20104" y="4922"/>
                </a:cubicBezTo>
                <a:cubicBezTo>
                  <a:pt x="19544" y="4368"/>
                  <a:pt x="18715" y="4167"/>
                  <a:pt x="17906" y="4027"/>
                </a:cubicBezTo>
                <a:cubicBezTo>
                  <a:pt x="16338" y="3756"/>
                  <a:pt x="14637" y="3698"/>
                  <a:pt x="13002" y="3825"/>
                </a:cubicBezTo>
                <a:cubicBezTo>
                  <a:pt x="12060" y="3898"/>
                  <a:pt x="11083" y="3908"/>
                  <a:pt x="10121" y="3912"/>
                </a:cubicBezTo>
                <a:cubicBezTo>
                  <a:pt x="8229" y="3920"/>
                  <a:pt x="6361" y="3879"/>
                  <a:pt x="4620" y="4000"/>
                </a:cubicBezTo>
                <a:cubicBezTo>
                  <a:pt x="2916" y="4119"/>
                  <a:pt x="1299" y="3998"/>
                  <a:pt x="462" y="3113"/>
                </a:cubicBezTo>
                <a:cubicBezTo>
                  <a:pt x="-77" y="2544"/>
                  <a:pt x="-141" y="1851"/>
                  <a:pt x="252" y="1047"/>
                </a:cubicBezTo>
                <a:cubicBezTo>
                  <a:pt x="466" y="608"/>
                  <a:pt x="827" y="232"/>
                  <a:pt x="1286" y="0"/>
                </a:cubicBez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 lIns="38100" tIns="38100" rIns="38100" bIns="38100" anchor="ctr"/>
          <a:lstStyle/>
          <a:p>
            <a:pPr>
              <a:defRPr/>
            </a:pPr>
            <a:endParaRPr lang="en-US" altLang="ko-KR" sz="1350"/>
          </a:p>
        </p:txBody>
      </p:sp>
      <p:sp>
        <p:nvSpPr>
          <p:cNvPr id="606" name="현재 국세청에 등록되어있는…"/>
          <p:cNvSpPr txBox="1"/>
          <p:nvPr/>
        </p:nvSpPr>
        <p:spPr>
          <a:xfrm>
            <a:off x="3584228" y="2922288"/>
            <a:ext cx="4465966" cy="853823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/>
          <a:p>
            <a:pPr defTabSz="342900">
              <a:defRPr sz="3366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524" dirty="0" err="1"/>
              <a:t>현재</a:t>
            </a:r>
            <a:r>
              <a:rPr lang="en-US" altLang="ko-KR" sz="2524" dirty="0"/>
              <a:t> </a:t>
            </a:r>
            <a:r>
              <a:rPr lang="en-US" altLang="ko-KR" sz="2524" dirty="0" err="1"/>
              <a:t>국세청에</a:t>
            </a:r>
            <a:r>
              <a:rPr lang="en-US" altLang="ko-KR" sz="2524" dirty="0"/>
              <a:t> </a:t>
            </a:r>
            <a:r>
              <a:rPr lang="en-US" altLang="ko-KR" sz="2524" dirty="0" err="1"/>
              <a:t>등록되어있는</a:t>
            </a:r>
            <a:r>
              <a:rPr lang="en-US" altLang="ko-KR" sz="2524" dirty="0"/>
              <a:t> </a:t>
            </a:r>
          </a:p>
          <a:p>
            <a:pPr defTabSz="342900">
              <a:defRPr sz="3366">
                <a:latin typeface="Arial"/>
                <a:ea typeface="Arial"/>
                <a:cs typeface="Arial"/>
                <a:sym typeface="Arial"/>
              </a:defRPr>
            </a:pPr>
            <a:r>
              <a:rPr sz="2524" dirty="0" err="1">
                <a:solidFill>
                  <a:srgbClr val="FF0600"/>
                </a:solidFill>
              </a:rPr>
              <a:t>계속사업자만</a:t>
            </a:r>
            <a:r>
              <a:rPr sz="2524" dirty="0">
                <a:solidFill>
                  <a:srgbClr val="FF0600"/>
                </a:solidFill>
              </a:rPr>
              <a:t> </a:t>
            </a:r>
            <a:r>
              <a:rPr sz="2524" dirty="0" err="1">
                <a:solidFill>
                  <a:srgbClr val="FF0600"/>
                </a:solidFill>
              </a:rPr>
              <a:t>회원가입을</a:t>
            </a:r>
            <a:r>
              <a:rPr sz="2524" dirty="0">
                <a:solidFill>
                  <a:srgbClr val="FF0600"/>
                </a:solidFill>
              </a:rPr>
              <a:t> </a:t>
            </a:r>
            <a:r>
              <a:rPr sz="2524" dirty="0" err="1">
                <a:solidFill>
                  <a:srgbClr val="FF0600"/>
                </a:solidFill>
              </a:rPr>
              <a:t>진행</a:t>
            </a:r>
            <a:endParaRPr sz="2524" dirty="0">
              <a:solidFill>
                <a:srgbClr val="FF0600"/>
              </a:solidFill>
            </a:endParaRPr>
          </a:p>
        </p:txBody>
      </p:sp>
      <p:sp>
        <p:nvSpPr>
          <p:cNvPr id="607" name="현재 OZ의 집 정상판매자 회원만 로그인"/>
          <p:cNvSpPr txBox="1"/>
          <p:nvPr/>
        </p:nvSpPr>
        <p:spPr>
          <a:xfrm>
            <a:off x="3639904" y="5097398"/>
            <a:ext cx="3799117" cy="853823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/>
          <a:p>
            <a:pPr defTabSz="342900">
              <a:defRPr sz="3366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524" dirty="0" err="1"/>
              <a:t>현재</a:t>
            </a:r>
            <a:r>
              <a:rPr lang="en-US" altLang="ko-KR" sz="2524" dirty="0"/>
              <a:t> </a:t>
            </a:r>
            <a:r>
              <a:rPr lang="en-US" altLang="ko-KR" sz="2524" dirty="0" err="1"/>
              <a:t>OZ의</a:t>
            </a:r>
            <a:r>
              <a:rPr lang="en-US" altLang="ko-KR" sz="2524" dirty="0"/>
              <a:t> 집 </a:t>
            </a:r>
            <a:r>
              <a:rPr sz="2524" dirty="0" err="1">
                <a:solidFill>
                  <a:srgbClr val="0051FF"/>
                </a:solidFill>
              </a:rPr>
              <a:t>정상판매자</a:t>
            </a:r>
            <a:r>
              <a:rPr sz="2524" dirty="0">
                <a:solidFill>
                  <a:srgbClr val="0051FF"/>
                </a:solidFill>
              </a:rPr>
              <a:t> </a:t>
            </a:r>
            <a:endParaRPr lang="en-US" sz="2524" dirty="0" smtClean="0">
              <a:solidFill>
                <a:srgbClr val="0051FF"/>
              </a:solidFill>
            </a:endParaRPr>
          </a:p>
          <a:p>
            <a:pPr defTabSz="342900">
              <a:defRPr sz="3366">
                <a:latin typeface="Arial"/>
                <a:ea typeface="Arial"/>
                <a:cs typeface="Arial"/>
                <a:sym typeface="Arial"/>
              </a:defRPr>
            </a:pPr>
            <a:r>
              <a:rPr sz="2524" dirty="0" err="1" smtClean="0">
                <a:solidFill>
                  <a:srgbClr val="0051FF"/>
                </a:solidFill>
              </a:rPr>
              <a:t>회원만</a:t>
            </a:r>
            <a:r>
              <a:rPr sz="2524" dirty="0" smtClean="0">
                <a:solidFill>
                  <a:srgbClr val="0051FF"/>
                </a:solidFill>
              </a:rPr>
              <a:t> </a:t>
            </a:r>
            <a:r>
              <a:rPr sz="2524" dirty="0" err="1">
                <a:solidFill>
                  <a:srgbClr val="0051FF"/>
                </a:solidFill>
              </a:rPr>
              <a:t>로그인</a:t>
            </a:r>
            <a:endParaRPr sz="2524" dirty="0">
              <a:solidFill>
                <a:srgbClr val="0051FF"/>
              </a:solidFill>
            </a:endParaRPr>
          </a:p>
        </p:txBody>
      </p:sp>
      <p:sp>
        <p:nvSpPr>
          <p:cNvPr id="608" name="OZ의 집 영업 담당자와…"/>
          <p:cNvSpPr txBox="1"/>
          <p:nvPr/>
        </p:nvSpPr>
        <p:spPr>
          <a:xfrm>
            <a:off x="3649204" y="7472307"/>
            <a:ext cx="4879541" cy="853823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/>
          <a:p>
            <a:pPr defTabSz="342900">
              <a:defRPr sz="3366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524"/>
              <a:t>OZ의 집 영업 담당자와 </a:t>
            </a:r>
          </a:p>
          <a:p>
            <a:pPr defTabSz="342900">
              <a:defRPr sz="3366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524"/>
              <a:t>상담이 완료된 계속사업자만 신청</a:t>
            </a:r>
          </a:p>
        </p:txBody>
      </p:sp>
      <p:sp>
        <p:nvSpPr>
          <p:cNvPr id="609" name="OZ의 집 관리자가 신청내용 확인 후 승인…"/>
          <p:cNvSpPr txBox="1"/>
          <p:nvPr/>
        </p:nvSpPr>
        <p:spPr>
          <a:xfrm>
            <a:off x="12251621" y="2922288"/>
            <a:ext cx="5921493" cy="853823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/>
          <a:p>
            <a:pPr defTabSz="342900">
              <a:defRPr sz="3366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524" dirty="0" err="1"/>
              <a:t>OZ의</a:t>
            </a:r>
            <a:r>
              <a:rPr lang="en-US" altLang="ko-KR" sz="2524" dirty="0"/>
              <a:t> 집 </a:t>
            </a:r>
            <a:r>
              <a:rPr lang="en-US" altLang="ko-KR" sz="2524" dirty="0" err="1"/>
              <a:t>관리자가</a:t>
            </a:r>
            <a:r>
              <a:rPr lang="en-US" altLang="ko-KR" sz="2524" dirty="0"/>
              <a:t> </a:t>
            </a:r>
            <a:r>
              <a:rPr lang="en-US" altLang="ko-KR" sz="2524" dirty="0" err="1"/>
              <a:t>신청내용</a:t>
            </a:r>
            <a:r>
              <a:rPr lang="en-US" altLang="ko-KR" sz="2524" dirty="0"/>
              <a:t> </a:t>
            </a:r>
            <a:r>
              <a:rPr lang="en-US" altLang="ko-KR" sz="2524" dirty="0" err="1"/>
              <a:t>확인</a:t>
            </a:r>
            <a:r>
              <a:rPr lang="en-US" altLang="ko-KR" sz="2524" dirty="0"/>
              <a:t> 후 </a:t>
            </a:r>
            <a:r>
              <a:rPr lang="en-US" altLang="ko-KR" sz="2524" dirty="0" err="1"/>
              <a:t>승인</a:t>
            </a:r>
            <a:endParaRPr lang="en-US" altLang="ko-KR" sz="2524" dirty="0"/>
          </a:p>
          <a:p>
            <a:pPr defTabSz="342900">
              <a:defRPr sz="3366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524" dirty="0" err="1"/>
              <a:t>판매자</a:t>
            </a:r>
            <a:r>
              <a:rPr lang="en-US" altLang="ko-KR" sz="2524" dirty="0"/>
              <a:t> </a:t>
            </a:r>
            <a:r>
              <a:rPr lang="en-US" altLang="ko-KR" sz="2524" dirty="0" err="1"/>
              <a:t>입점</a:t>
            </a:r>
            <a:r>
              <a:rPr lang="en-US" altLang="ko-KR" sz="2524" dirty="0"/>
              <a:t> </a:t>
            </a:r>
            <a:r>
              <a:rPr lang="en-US" altLang="ko-KR" sz="2524" dirty="0" err="1"/>
              <a:t>완료</a:t>
            </a:r>
            <a:endParaRPr lang="en-US" altLang="ko-KR" sz="2524" dirty="0"/>
          </a:p>
        </p:txBody>
      </p:sp>
      <p:sp>
        <p:nvSpPr>
          <p:cNvPr id="610" name="판매자의 판매와 관련된 전메뉴 사용"/>
          <p:cNvSpPr txBox="1"/>
          <p:nvPr/>
        </p:nvSpPr>
        <p:spPr>
          <a:xfrm>
            <a:off x="12535329" y="5249515"/>
            <a:ext cx="5293116" cy="465384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3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en-US" altLang="ko-KR" sz="2524" dirty="0" err="1"/>
              <a:t>판매자의</a:t>
            </a:r>
            <a:r>
              <a:rPr lang="en-US" altLang="ko-KR" sz="2524" dirty="0"/>
              <a:t> </a:t>
            </a:r>
            <a:r>
              <a:rPr lang="en-US" altLang="ko-KR" sz="2524" dirty="0" err="1"/>
              <a:t>판매와</a:t>
            </a:r>
            <a:r>
              <a:rPr lang="en-US" altLang="ko-KR" sz="2524" dirty="0"/>
              <a:t> </a:t>
            </a:r>
            <a:r>
              <a:rPr lang="en-US" altLang="ko-KR" sz="2524" dirty="0" err="1"/>
              <a:t>관련된</a:t>
            </a:r>
            <a:r>
              <a:rPr lang="en-US" altLang="ko-KR" sz="2524" dirty="0"/>
              <a:t> </a:t>
            </a:r>
            <a:r>
              <a:rPr lang="en-US" altLang="ko-KR" sz="2524" dirty="0" err="1"/>
              <a:t>전메뉴</a:t>
            </a:r>
            <a:r>
              <a:rPr lang="en-US" altLang="ko-KR" sz="2524" dirty="0"/>
              <a:t> </a:t>
            </a:r>
            <a:r>
              <a:rPr lang="en-US" altLang="ko-KR" sz="2524" dirty="0" err="1"/>
              <a:t>사용</a:t>
            </a:r>
            <a:endParaRPr lang="en-US" altLang="ko-KR" sz="2524" dirty="0"/>
          </a:p>
        </p:txBody>
      </p:sp>
      <p:sp>
        <p:nvSpPr>
          <p:cNvPr id="611" name="OZ의 집 회원 탈퇴"/>
          <p:cNvSpPr txBox="1"/>
          <p:nvPr/>
        </p:nvSpPr>
        <p:spPr>
          <a:xfrm>
            <a:off x="12221141" y="7666526"/>
            <a:ext cx="2737929" cy="465384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3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en-US" altLang="ko-KR" sz="2524"/>
              <a:t>OZ의 집 회원 탈퇴</a:t>
            </a:r>
          </a:p>
        </p:txBody>
      </p:sp>
      <p:grpSp>
        <p:nvGrpSpPr>
          <p:cNvPr id="20" name="그룹 1012"/>
          <p:cNvGrpSpPr/>
          <p:nvPr/>
        </p:nvGrpSpPr>
        <p:grpSpPr>
          <a:xfrm>
            <a:off x="-762000" y="319419"/>
            <a:ext cx="11048999" cy="1121424"/>
            <a:chOff x="328386" y="-836465"/>
            <a:chExt cx="3617948" cy="558419"/>
          </a:xfrm>
        </p:grpSpPr>
        <p:grpSp>
          <p:nvGrpSpPr>
            <p:cNvPr id="21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23" name="Object 3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22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판매자 페이지 흐름</a:t>
              </a:r>
              <a:endParaRPr lang="en-US" altLang="ko-KR" sz="4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518004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판매 메인 페이지</a:t>
              </a:r>
              <a:endParaRPr lang="en-US" altLang="ko-KR" sz="4400" dirty="0" smtClean="0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2151" y="1652626"/>
            <a:ext cx="16271448" cy="844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88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판매자 로그인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51" y="8668298"/>
            <a:ext cx="16271447" cy="131538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24200" y="9025396"/>
            <a:ext cx="12192000" cy="60119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3600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MerchantLoginBean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을 이용하여 정상 판매자만 로그인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53200" y="1617713"/>
            <a:ext cx="6194317" cy="6874594"/>
          </a:xfrm>
          <a:prstGeom prst="rect">
            <a:avLst/>
          </a:prstGeom>
          <a:ln w="12700">
            <a:miter/>
          </a:ln>
        </p:spPr>
      </p:pic>
    </p:spTree>
    <p:extLst>
      <p:ext uri="{BB962C8B-B14F-4D97-AF65-F5344CB8AC3E}">
        <p14:creationId xmlns:p14="http://schemas.microsoft.com/office/powerpoint/2010/main" val="722542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마이페이지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나의리뷰 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8306" y="3681230"/>
            <a:ext cx="16651388" cy="4815070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08926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판매자 로그인</a:t>
              </a:r>
              <a:endParaRPr lang="en-US" altLang="ko-KR" sz="4400" dirty="0" smtClean="0"/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7795846" y="2265474"/>
            <a:ext cx="3794760" cy="13174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924800" y="2628900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MerchantLoginBean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947074" y="3807881"/>
            <a:ext cx="335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/>
              <a:t>판매자 번호</a:t>
            </a:r>
            <a:endParaRPr lang="en-US" altLang="ko-KR" sz="2800" dirty="0" smtClean="0"/>
          </a:p>
          <a:p>
            <a:pPr marL="342900" indent="-342900">
              <a:buAutoNum type="arabicPeriod"/>
            </a:pPr>
            <a:r>
              <a:rPr lang="ko-KR" altLang="en-US" sz="2800" dirty="0" smtClean="0"/>
              <a:t>판매자 </a:t>
            </a:r>
            <a:r>
              <a:rPr lang="en-US" altLang="ko-KR" sz="2800" dirty="0" smtClean="0"/>
              <a:t>ID</a:t>
            </a:r>
          </a:p>
          <a:p>
            <a:pPr marL="342900" indent="-342900">
              <a:buAutoNum type="arabicPeriod"/>
            </a:pPr>
            <a:r>
              <a:rPr lang="ko-KR" altLang="en-US" sz="2800" dirty="0" smtClean="0"/>
              <a:t>판매자 비밀번호</a:t>
            </a:r>
            <a:endParaRPr lang="en-US" altLang="ko-KR" sz="2800" dirty="0" smtClean="0"/>
          </a:p>
          <a:p>
            <a:pPr marL="342900" indent="-342900">
              <a:buAutoNum type="arabicPeriod"/>
            </a:pPr>
            <a:r>
              <a:rPr lang="ko-KR" altLang="en-US" sz="2800" dirty="0" smtClean="0"/>
              <a:t>상점의 </a:t>
            </a:r>
            <a:r>
              <a:rPr lang="ko-KR" altLang="en-US" sz="2800" dirty="0" err="1" smtClean="0"/>
              <a:t>입점</a:t>
            </a:r>
            <a:r>
              <a:rPr lang="ko-KR" altLang="en-US" sz="2800" dirty="0" smtClean="0"/>
              <a:t> 여부</a:t>
            </a:r>
            <a:endParaRPr lang="en-US" altLang="ko-KR" sz="2800" dirty="0" smtClean="0"/>
          </a:p>
          <a:p>
            <a:pPr marL="342900" indent="-342900">
              <a:buAutoNum type="arabicPeriod"/>
            </a:pPr>
            <a:r>
              <a:rPr lang="ko-KR" altLang="en-US" sz="2800" dirty="0" err="1" smtClean="0"/>
              <a:t>상점명</a:t>
            </a:r>
            <a:endParaRPr lang="ko-KR" altLang="en-US" sz="28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907215" y="7541680"/>
            <a:ext cx="3657600" cy="1828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957016" y="8132915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Session</a:t>
            </a:r>
            <a:endParaRPr lang="ko-KR" alt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13258800" y="2379785"/>
            <a:ext cx="4876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ID, </a:t>
            </a:r>
            <a:r>
              <a:rPr lang="ko-KR" altLang="en-US" sz="2800" dirty="0" smtClean="0"/>
              <a:t>비밀번호 </a:t>
            </a:r>
            <a:r>
              <a:rPr lang="en-US" altLang="ko-KR" sz="2800" dirty="0" smtClean="0"/>
              <a:t>= DB</a:t>
            </a:r>
          </a:p>
          <a:p>
            <a:r>
              <a:rPr lang="ko-KR" altLang="en-US" sz="2800" dirty="0" smtClean="0">
                <a:solidFill>
                  <a:srgbClr val="00FFCC"/>
                </a:solidFill>
              </a:rPr>
              <a:t>▶ </a:t>
            </a:r>
            <a:r>
              <a:rPr lang="en-US" altLang="ko-KR" sz="2800" dirty="0" smtClean="0">
                <a:solidFill>
                  <a:srgbClr val="00FFCC"/>
                </a:solidFill>
              </a:rPr>
              <a:t>OK;</a:t>
            </a:r>
          </a:p>
          <a:p>
            <a:endParaRPr lang="en-US" altLang="ko-KR" sz="2800" dirty="0"/>
          </a:p>
          <a:p>
            <a:r>
              <a:rPr lang="ko-KR" altLang="en-US" sz="2800" dirty="0" smtClean="0"/>
              <a:t>사용 중지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탈퇴 내역이 있다면</a:t>
            </a:r>
            <a:endParaRPr lang="en-US" altLang="ko-KR" sz="2800" dirty="0" smtClean="0"/>
          </a:p>
          <a:p>
            <a:r>
              <a:rPr lang="ko-KR" altLang="en-US" sz="2800" dirty="0" smtClean="0">
                <a:solidFill>
                  <a:srgbClr val="FF0000"/>
                </a:solidFill>
              </a:rPr>
              <a:t>▶ </a:t>
            </a:r>
            <a:r>
              <a:rPr lang="en-US" altLang="ko-KR" sz="2800" dirty="0" smtClean="0">
                <a:solidFill>
                  <a:srgbClr val="FF0000"/>
                </a:solidFill>
              </a:rPr>
              <a:t>DELETE_ID;</a:t>
            </a:r>
          </a:p>
          <a:p>
            <a:endParaRPr lang="en-US" altLang="ko-KR" sz="2800" dirty="0"/>
          </a:p>
          <a:p>
            <a:r>
              <a:rPr lang="ko-KR" altLang="en-US" sz="2800" dirty="0" smtClean="0"/>
              <a:t>비밀번호 </a:t>
            </a:r>
            <a:r>
              <a:rPr lang="ko-KR" altLang="en-US" sz="2800" dirty="0" err="1" smtClean="0"/>
              <a:t>불일치시</a:t>
            </a:r>
            <a:endParaRPr lang="en-US" altLang="ko-KR" sz="2800" dirty="0" smtClean="0"/>
          </a:p>
          <a:p>
            <a:r>
              <a:rPr lang="ko-KR" altLang="en-US" sz="2800" dirty="0" smtClean="0">
                <a:solidFill>
                  <a:srgbClr val="FF0000"/>
                </a:solidFill>
              </a:rPr>
              <a:t>▶ </a:t>
            </a:r>
            <a:r>
              <a:rPr lang="en-US" altLang="ko-KR" sz="2800" dirty="0" smtClean="0">
                <a:solidFill>
                  <a:srgbClr val="FF0000"/>
                </a:solidFill>
              </a:rPr>
              <a:t>NOT_PW;</a:t>
            </a:r>
          </a:p>
          <a:p>
            <a:endParaRPr lang="en-US" altLang="ko-KR" sz="2800" dirty="0"/>
          </a:p>
          <a:p>
            <a:r>
              <a:rPr lang="en-US" altLang="ko-KR" sz="2800" dirty="0" smtClean="0"/>
              <a:t>ID </a:t>
            </a:r>
            <a:r>
              <a:rPr lang="ko-KR" altLang="en-US" sz="2800" dirty="0" smtClean="0"/>
              <a:t>조회 내역 </a:t>
            </a:r>
            <a:r>
              <a:rPr lang="en-US" altLang="ko-KR" sz="2800" dirty="0" smtClean="0"/>
              <a:t>X</a:t>
            </a:r>
          </a:p>
          <a:p>
            <a:r>
              <a:rPr lang="ko-KR" altLang="en-US" sz="2800" dirty="0" smtClean="0">
                <a:solidFill>
                  <a:srgbClr val="FF0000"/>
                </a:solidFill>
              </a:rPr>
              <a:t>▶ </a:t>
            </a:r>
            <a:r>
              <a:rPr lang="en-US" altLang="ko-KR" sz="2800" dirty="0" smtClean="0">
                <a:solidFill>
                  <a:srgbClr val="FF0000"/>
                </a:solidFill>
              </a:rPr>
              <a:t>NOT_ID;</a:t>
            </a:r>
          </a:p>
          <a:p>
            <a:endParaRPr lang="en-US" altLang="ko-KR" sz="2800" dirty="0"/>
          </a:p>
          <a:p>
            <a:r>
              <a:rPr lang="ko-KR" altLang="en-US" sz="2800" dirty="0" smtClean="0"/>
              <a:t>에러 발생 시</a:t>
            </a:r>
            <a:endParaRPr lang="en-US" altLang="ko-KR" sz="2800" dirty="0" smtClean="0"/>
          </a:p>
          <a:p>
            <a:r>
              <a:rPr lang="ko-KR" altLang="en-US" sz="2800" dirty="0" smtClean="0">
                <a:solidFill>
                  <a:srgbClr val="FF0000"/>
                </a:solidFill>
              </a:rPr>
              <a:t>▶ </a:t>
            </a:r>
            <a:r>
              <a:rPr lang="en-US" altLang="ko-KR" sz="2800" dirty="0" smtClean="0">
                <a:solidFill>
                  <a:srgbClr val="FF0000"/>
                </a:solidFill>
              </a:rPr>
              <a:t>ERROR;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9623474" y="6322481"/>
            <a:ext cx="0" cy="1066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3"/>
          </p:cNvCxnSpPr>
          <p:nvPr/>
        </p:nvCxnSpPr>
        <p:spPr>
          <a:xfrm flipV="1">
            <a:off x="11928816" y="6054650"/>
            <a:ext cx="1049801" cy="2401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2" y="1941890"/>
            <a:ext cx="7226981" cy="75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37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판매자 </a:t>
              </a:r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입점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 신청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51" y="8668298"/>
            <a:ext cx="16271447" cy="131538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24200" y="9025396"/>
            <a:ext cx="12192000" cy="60119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i="0" u="none" strike="noStrike" kern="0" cap="none" spc="0" normalizeH="0" baseline="0" dirty="0" err="1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입점</a:t>
            </a:r>
            <a:r>
              <a:rPr kumimoji="0" lang="ko-KR" altLang="en-US" sz="3600" i="0" u="none" strike="noStrike" kern="0" cap="none" spc="0" normalizeH="0" baseline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신청 상태에 따른 페이지 접근 차단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" name="그룹화"/>
          <p:cNvGrpSpPr/>
          <p:nvPr/>
        </p:nvGrpSpPr>
        <p:grpSpPr>
          <a:xfrm>
            <a:off x="1129114" y="1798820"/>
            <a:ext cx="16244484" cy="1586813"/>
            <a:chOff x="0" y="0"/>
            <a:chExt cx="22132620" cy="3219933"/>
          </a:xfrm>
        </p:grpSpPr>
        <p:pic>
          <p:nvPicPr>
            <p:cNvPr id="10" name="붙여넣은 동영상.png" descr="붙여넣은 동영상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22132622" cy="321993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</p:pic>
        <p:sp>
          <p:nvSpPr>
            <p:cNvPr id="11" name="직사각형"/>
            <p:cNvSpPr/>
            <p:nvPr/>
          </p:nvSpPr>
          <p:spPr>
            <a:xfrm>
              <a:off x="14395363" y="2083503"/>
              <a:ext cx="1709898" cy="861470"/>
            </a:xfrm>
            <a:prstGeom prst="rect">
              <a:avLst/>
            </a:prstGeom>
            <a:noFill/>
            <a:ln w="50800" cap="flat">
              <a:solidFill>
                <a:schemeClr val="accent1">
                  <a:hueOff val="274031"/>
                  <a:satOff val="-29280"/>
                  <a:lumOff val="15320"/>
                </a:schemeClr>
              </a:solidFill>
              <a:prstDash val="solid"/>
              <a:miter/>
            </a:ln>
            <a:effectLst/>
          </p:spPr>
          <p:txBody>
            <a:bodyPr wrap="square" lIns="50800" tIns="50800" rIns="50800" bIns="50800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lang="ko-KR" altLang="en-US"/>
            </a:p>
          </p:txBody>
        </p:sp>
      </p:grpSp>
      <p:pic>
        <p:nvPicPr>
          <p:cNvPr id="12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99806" y="4390821"/>
            <a:ext cx="8044194" cy="2157575"/>
          </a:xfrm>
          <a:prstGeom prst="rect">
            <a:avLst/>
          </a:prstGeom>
          <a:ln w="12700">
            <a:miter/>
          </a:ln>
        </p:spPr>
      </p:pic>
      <p:pic>
        <p:nvPicPr>
          <p:cNvPr id="18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77399" y="4412403"/>
            <a:ext cx="7696199" cy="2135993"/>
          </a:xfrm>
          <a:prstGeom prst="rect">
            <a:avLst/>
          </a:prstGeom>
          <a:ln w="12700">
            <a:miter/>
          </a:ln>
        </p:spPr>
      </p:pic>
      <p:sp>
        <p:nvSpPr>
          <p:cNvPr id="2" name="TextBox 1"/>
          <p:cNvSpPr txBox="1"/>
          <p:nvPr/>
        </p:nvSpPr>
        <p:spPr>
          <a:xfrm>
            <a:off x="2286000" y="6819900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/>
              <a:t>입점</a:t>
            </a:r>
            <a:r>
              <a:rPr lang="ko-KR" altLang="en-US" sz="3200" dirty="0" smtClean="0"/>
              <a:t> 신청 현황 </a:t>
            </a:r>
            <a:endParaRPr lang="ko-KR" alt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744200" y="6927621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/>
              <a:t>입점</a:t>
            </a:r>
            <a:r>
              <a:rPr lang="ko-KR" altLang="en-US" sz="3200" dirty="0" smtClean="0"/>
              <a:t> 신청 불가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64043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판매자 </a:t>
              </a:r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입점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 신청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51" y="8668298"/>
            <a:ext cx="16271447" cy="131538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24200" y="9025396"/>
            <a:ext cx="12192000" cy="60119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i="0" u="none" strike="noStrike" kern="0" cap="none" spc="0" normalizeH="0" baseline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국세청 사업자등록번호 상태 조회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2" y="3162299"/>
            <a:ext cx="6629400" cy="2795809"/>
          </a:xfrm>
          <a:prstGeom prst="rect">
            <a:avLst/>
          </a:prstGeom>
          <a:ln w="12700">
            <a:miter/>
          </a:ln>
        </p:spPr>
      </p:pic>
      <p:pic>
        <p:nvPicPr>
          <p:cNvPr id="22" name="스크린샷 2024-01-14 오후 12.57.11.png" descr="스크린샷 2024-01-14 오후 12.57.11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01" y="6134100"/>
            <a:ext cx="6629400" cy="2336598"/>
          </a:xfrm>
          <a:prstGeom prst="rect">
            <a:avLst/>
          </a:prstGeom>
          <a:ln w="12700">
            <a:miter/>
          </a:ln>
        </p:spPr>
      </p:pic>
      <p:sp>
        <p:nvSpPr>
          <p:cNvPr id="3" name="모서리가 둥근 직사각형 2"/>
          <p:cNvSpPr/>
          <p:nvPr/>
        </p:nvSpPr>
        <p:spPr>
          <a:xfrm>
            <a:off x="914401" y="1798820"/>
            <a:ext cx="6553199" cy="90628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8801" y="199035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국세청에 등록된 사업자인가</a:t>
            </a:r>
            <a:r>
              <a:rPr lang="en-US" altLang="ko-KR" sz="2800" dirty="0" smtClean="0"/>
              <a:t>?</a:t>
            </a:r>
            <a:endParaRPr lang="ko-KR" altLang="en-US" sz="2800" dirty="0"/>
          </a:p>
        </p:txBody>
      </p:sp>
      <p:pic>
        <p:nvPicPr>
          <p:cNvPr id="23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02944" y="3162298"/>
            <a:ext cx="8770654" cy="5308399"/>
          </a:xfrm>
          <a:prstGeom prst="rect">
            <a:avLst/>
          </a:prstGeom>
          <a:ln w="12700">
            <a:miter/>
          </a:ln>
        </p:spPr>
      </p:pic>
      <p:sp>
        <p:nvSpPr>
          <p:cNvPr id="29" name="모서리가 둥근 직사각형 28"/>
          <p:cNvSpPr/>
          <p:nvPr/>
        </p:nvSpPr>
        <p:spPr>
          <a:xfrm>
            <a:off x="9448800" y="1798820"/>
            <a:ext cx="7162800" cy="90628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629775" y="1990350"/>
            <a:ext cx="6857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회원가입 시 입력한 사업자 등록번호 인가</a:t>
            </a:r>
            <a:r>
              <a:rPr lang="en-US" altLang="ko-KR" sz="2800" dirty="0" smtClean="0"/>
              <a:t>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040031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판매자 </a:t>
              </a:r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입점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 신청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50" y="8166348"/>
            <a:ext cx="16271447" cy="181733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41873" y="8306817"/>
            <a:ext cx="12192000" cy="16768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입점하기 클릭 시 상점 정보 입력 창으로 이동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각 기입란에 해당하는 데이터 유효 검사 및 파일 전송 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4" name="표 1"/>
          <p:cNvGraphicFramePr/>
          <p:nvPr>
            <p:extLst>
              <p:ext uri="{D42A27DB-BD31-4B8C-83A1-F6EECF244321}">
                <p14:modId xmlns:p14="http://schemas.microsoft.com/office/powerpoint/2010/main" val="4114932000"/>
              </p:ext>
            </p:extLst>
          </p:nvPr>
        </p:nvGraphicFramePr>
        <p:xfrm>
          <a:off x="11201400" y="1625336"/>
          <a:ext cx="6858000" cy="6185168"/>
        </p:xfrm>
        <a:graphic>
          <a:graphicData uri="http://schemas.openxmlformats.org/drawingml/2006/table">
            <a:tbl>
              <a:tblPr/>
              <a:tblGrid>
                <a:gridCol w="2551062"/>
                <a:gridCol w="4306938"/>
              </a:tblGrid>
              <a:tr h="860404">
                <a:tc>
                  <a:txBody>
                    <a:bodyPr/>
                    <a:lstStyle/>
                    <a:p>
                      <a:pPr algn="ctr" defTabSz="914400">
                        <a:defRPr/>
                      </a:pPr>
                      <a:r>
                        <a:rPr sz="2400" dirty="0" err="1"/>
                        <a:t>사업자등록번호</a:t>
                      </a:r>
                      <a:endParaRPr sz="2400"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/>
                      </a:pPr>
                      <a:r>
                        <a:rPr sz="2400"/>
                        <a:t>입력한 사업자등록번호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5E5E5E"/>
                      </a:solidFill>
                      <a:miter/>
                    </a:lnR>
                    <a:lnT w="12700">
                      <a:solidFill>
                        <a:srgbClr val="5E5E5E"/>
                      </a:solidFill>
                      <a:miter/>
                    </a:lnT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ctr" defTabSz="914400">
                        <a:defRPr/>
                      </a:pPr>
                      <a:r>
                        <a:rPr sz="2400" dirty="0" err="1"/>
                        <a:t>상점명</a:t>
                      </a:r>
                      <a:endParaRPr sz="2400"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/>
                      </a:pPr>
                      <a:r>
                        <a:rPr sz="2400"/>
                        <a:t>로그인 정보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5E5E5E"/>
                      </a:solidFill>
                      <a:miter/>
                    </a:lnR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ctr" defTabSz="914400">
                        <a:defRPr/>
                      </a:pPr>
                      <a:r>
                        <a:rPr sz="2400" dirty="0" err="1"/>
                        <a:t>홈페이지</a:t>
                      </a:r>
                      <a:endParaRPr sz="2400"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 lang="ko-KR" altLang="en-US" sz="24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5E5E5E"/>
                      </a:solidFill>
                      <a:miter/>
                    </a:lnR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ctr" defTabSz="914400">
                        <a:defRPr/>
                      </a:pPr>
                      <a:r>
                        <a:rPr sz="2400" dirty="0" err="1"/>
                        <a:t>담당자</a:t>
                      </a:r>
                      <a:r>
                        <a:rPr sz="2400" dirty="0"/>
                        <a:t> </a:t>
                      </a:r>
                      <a:r>
                        <a:rPr sz="2400" dirty="0" err="1"/>
                        <a:t>이름</a:t>
                      </a:r>
                      <a:endParaRPr sz="2400"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/>
                      </a:pPr>
                      <a:r>
                        <a:rPr sz="2400"/>
                        <a:t>Java Script로 검증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5E5E5E"/>
                      </a:solidFill>
                      <a:miter/>
                    </a:lnR>
                  </a:tcPr>
                </a:tc>
              </a:tr>
              <a:tr h="860404">
                <a:tc>
                  <a:txBody>
                    <a:bodyPr/>
                    <a:lstStyle/>
                    <a:p>
                      <a:pPr algn="ctr" defTabSz="914400">
                        <a:defRPr/>
                      </a:pPr>
                      <a:r>
                        <a:rPr sz="2400" dirty="0" err="1"/>
                        <a:t>담당자</a:t>
                      </a:r>
                      <a:r>
                        <a:rPr sz="2400" dirty="0"/>
                        <a:t> </a:t>
                      </a:r>
                      <a:r>
                        <a:rPr sz="2400" dirty="0" err="1"/>
                        <a:t>전화번호</a:t>
                      </a:r>
                      <a:endParaRPr sz="2400"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/>
                      </a:pPr>
                      <a:r>
                        <a:rPr sz="2400"/>
                        <a:t>정규표현식으로 검증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5E5E5E"/>
                      </a:solidFill>
                      <a:miter/>
                    </a:lnR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ctr" defTabSz="914400">
                        <a:defRPr/>
                      </a:pPr>
                      <a:r>
                        <a:rPr sz="2400" dirty="0" err="1"/>
                        <a:t>담당자</a:t>
                      </a:r>
                      <a:r>
                        <a:rPr sz="2400" dirty="0"/>
                        <a:t> E-mail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/>
                      </a:pPr>
                      <a:r>
                        <a:rPr sz="2400" dirty="0" err="1"/>
                        <a:t>정규표현식으로</a:t>
                      </a:r>
                      <a:r>
                        <a:rPr sz="2400" dirty="0"/>
                        <a:t> </a:t>
                      </a:r>
                      <a:r>
                        <a:rPr sz="2400" dirty="0" err="1"/>
                        <a:t>검증</a:t>
                      </a:r>
                      <a:endParaRPr sz="2400"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5E5E5E"/>
                      </a:solidFill>
                      <a:miter/>
                    </a:lnR>
                  </a:tcPr>
                </a:tc>
              </a:tr>
              <a:tr h="860404">
                <a:tc>
                  <a:txBody>
                    <a:bodyPr/>
                    <a:lstStyle/>
                    <a:p>
                      <a:pPr algn="ctr" defTabSz="914400">
                        <a:defRPr/>
                      </a:pPr>
                      <a:r>
                        <a:rPr sz="2400" dirty="0" err="1"/>
                        <a:t>카테고리</a:t>
                      </a:r>
                      <a:endParaRPr sz="2400"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/>
                      </a:pPr>
                      <a:r>
                        <a:rPr sz="2400" dirty="0" err="1"/>
                        <a:t>관리자가</a:t>
                      </a:r>
                      <a:r>
                        <a:rPr sz="2400" dirty="0"/>
                        <a:t> </a:t>
                      </a:r>
                      <a:r>
                        <a:rPr sz="2400" dirty="0" err="1"/>
                        <a:t>등록한</a:t>
                      </a:r>
                      <a:r>
                        <a:rPr sz="2400" dirty="0"/>
                        <a:t> </a:t>
                      </a:r>
                      <a:r>
                        <a:rPr sz="2400" dirty="0" err="1"/>
                        <a:t>카테고리</a:t>
                      </a:r>
                      <a:endParaRPr sz="2400"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5E5E5E"/>
                      </a:solidFill>
                      <a:miter/>
                    </a:lnR>
                  </a:tcPr>
                </a:tc>
              </a:tr>
              <a:tr h="860404">
                <a:tc>
                  <a:txBody>
                    <a:bodyPr/>
                    <a:lstStyle/>
                    <a:p>
                      <a:pPr algn="ctr" defTabSz="914400">
                        <a:defRPr/>
                      </a:pPr>
                      <a:r>
                        <a:rPr sz="2400" dirty="0" err="1"/>
                        <a:t>타입점쇼핑몰</a:t>
                      </a:r>
                      <a:endParaRPr sz="2400"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 lang="ko-KR" altLang="en-US" sz="24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5E5E5E"/>
                      </a:solidFill>
                      <a:miter/>
                    </a:lnR>
                  </a:tcPr>
                </a:tc>
              </a:tr>
              <a:tr h="860404">
                <a:tc>
                  <a:txBody>
                    <a:bodyPr/>
                    <a:lstStyle/>
                    <a:p>
                      <a:pPr algn="ctr" defTabSz="914400">
                        <a:defRPr/>
                      </a:pPr>
                      <a:r>
                        <a:rPr sz="2400" dirty="0" err="1"/>
                        <a:t>파일</a:t>
                      </a:r>
                      <a:r>
                        <a:rPr sz="2400" dirty="0"/>
                        <a:t> </a:t>
                      </a:r>
                      <a:r>
                        <a:rPr sz="2400" dirty="0" err="1"/>
                        <a:t>첨부</a:t>
                      </a:r>
                      <a:endParaRPr sz="2400"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B w="1270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/>
                      </a:pPr>
                      <a:r>
                        <a:rPr sz="2400" dirty="0"/>
                        <a:t>Java </a:t>
                      </a:r>
                      <a:r>
                        <a:rPr sz="2400" dirty="0" smtClean="0"/>
                        <a:t>Script</a:t>
                      </a:r>
                      <a:r>
                        <a:rPr lang="en-US" sz="2400" dirty="0" smtClean="0"/>
                        <a:t>,</a:t>
                      </a:r>
                      <a:r>
                        <a:rPr lang="en-US" sz="2400" baseline="0" dirty="0" smtClean="0"/>
                        <a:t> </a:t>
                      </a:r>
                    </a:p>
                    <a:p>
                      <a:pPr defTabSz="914400">
                        <a:defRPr/>
                      </a:pPr>
                      <a:r>
                        <a:rPr sz="2400" dirty="0" err="1" smtClean="0"/>
                        <a:t>정규표현식으로</a:t>
                      </a:r>
                      <a:r>
                        <a:rPr sz="2400" dirty="0" smtClean="0"/>
                        <a:t> </a:t>
                      </a:r>
                      <a:r>
                        <a:rPr sz="2400" dirty="0" err="1"/>
                        <a:t>검증</a:t>
                      </a:r>
                      <a:endParaRPr sz="2400"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5E5E5E"/>
                      </a:solidFill>
                      <a:miter/>
                    </a:lnR>
                    <a:lnB w="12700">
                      <a:solidFill>
                        <a:srgbClr val="5E5E5E"/>
                      </a:solidFill>
                      <a:miter/>
                    </a:lnB>
                  </a:tcPr>
                </a:tc>
              </a:tr>
            </a:tbl>
          </a:graphicData>
        </a:graphic>
      </p:graphicFrame>
      <p:pic>
        <p:nvPicPr>
          <p:cNvPr id="25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66" y="1576825"/>
            <a:ext cx="4876800" cy="6233676"/>
          </a:xfrm>
          <a:prstGeom prst="rect">
            <a:avLst/>
          </a:prstGeom>
          <a:ln w="12700">
            <a:miter/>
          </a:ln>
        </p:spPr>
      </p:pic>
      <p:pic>
        <p:nvPicPr>
          <p:cNvPr id="26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84967" y="1553965"/>
            <a:ext cx="6216434" cy="6256536"/>
          </a:xfrm>
          <a:prstGeom prst="rect">
            <a:avLst/>
          </a:prstGeom>
          <a:ln w="12700">
            <a:miter/>
          </a:ln>
        </p:spPr>
      </p:pic>
    </p:spTree>
    <p:extLst>
      <p:ext uri="{BB962C8B-B14F-4D97-AF65-F5344CB8AC3E}">
        <p14:creationId xmlns:p14="http://schemas.microsoft.com/office/powerpoint/2010/main" val="6079182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스토어 관리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49" y="8648700"/>
            <a:ext cx="16271447" cy="13349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41872" y="9015598"/>
            <a:ext cx="12192000" cy="60119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입점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완료 후 스토어 관리 페이지 이동 가능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78690"/>
          <a:stretch>
            <a:fillRect/>
          </a:stretch>
        </p:blipFill>
        <p:spPr>
          <a:xfrm>
            <a:off x="108166" y="1642375"/>
            <a:ext cx="18027434" cy="11635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166" y="3514284"/>
            <a:ext cx="18027434" cy="490581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971800" y="2074144"/>
            <a:ext cx="2057400" cy="633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3886200" y="2843525"/>
            <a:ext cx="381000" cy="5473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89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-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등록</a:t>
              </a:r>
              <a:endParaRPr lang="en-US" altLang="ko-KR" sz="4400" dirty="0" smtClean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1983974"/>
            <a:ext cx="7740758" cy="34643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999" y="1983974"/>
            <a:ext cx="9753599" cy="49058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041" y="6019127"/>
            <a:ext cx="8668317" cy="395760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3400" y="3314700"/>
            <a:ext cx="2133600" cy="401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506200" y="3823907"/>
            <a:ext cx="838200" cy="481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896600" y="4762500"/>
            <a:ext cx="685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2" idx="1"/>
          </p:cNvCxnSpPr>
          <p:nvPr/>
        </p:nvCxnSpPr>
        <p:spPr>
          <a:xfrm rot="16200000" flipH="1">
            <a:off x="1064124" y="4176012"/>
            <a:ext cx="4281793" cy="336204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5" idx="3"/>
            <a:endCxn id="6" idx="3"/>
          </p:cNvCxnSpPr>
          <p:nvPr/>
        </p:nvCxnSpPr>
        <p:spPr>
          <a:xfrm flipH="1">
            <a:off x="11582400" y="4064604"/>
            <a:ext cx="762000" cy="926496"/>
          </a:xfrm>
          <a:prstGeom prst="bentConnector3">
            <a:avLst>
              <a:gd name="adj1" fmla="val -3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6" idx="2"/>
            <a:endCxn id="2" idx="3"/>
          </p:cNvCxnSpPr>
          <p:nvPr/>
        </p:nvCxnSpPr>
        <p:spPr>
          <a:xfrm rot="16200000" flipH="1">
            <a:off x="11007814" y="5451386"/>
            <a:ext cx="2778230" cy="2314858"/>
          </a:xfrm>
          <a:prstGeom prst="bentConnector4">
            <a:avLst>
              <a:gd name="adj1" fmla="val 14387"/>
              <a:gd name="adj2" fmla="val 10987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460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등록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0363200" y="1647867"/>
            <a:ext cx="7238996" cy="84486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363200" y="4325999"/>
            <a:ext cx="7238996" cy="267406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입점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신청 시 선택한 카테고리 값만 선택 가능</a:t>
            </a:r>
            <a:endParaRPr lang="en-US" altLang="ko-KR" sz="36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대표가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할인율 입력 시 할인가 자동 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 금액 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할인율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입력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406" y="1647868"/>
            <a:ext cx="8563394" cy="8448631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8229600" y="4762500"/>
            <a:ext cx="2514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6934200" y="5981700"/>
            <a:ext cx="36576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6681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등록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0363200" y="1647867"/>
            <a:ext cx="7238996" cy="844863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363200" y="2712481"/>
            <a:ext cx="7238996" cy="590110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모든 필드 입력 필수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6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대표가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할인율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수량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포인트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3600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조립비는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숫자만 입력 가능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36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할인율을 최소 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0,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최대 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사이 값만 입력 가능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8600" y="1866900"/>
            <a:ext cx="7900506" cy="1752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8600" y="3631705"/>
            <a:ext cx="7844548" cy="16641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" y="7450544"/>
            <a:ext cx="5582430" cy="20386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63430" y="7450544"/>
            <a:ext cx="3409170" cy="20386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600" y="5388151"/>
            <a:ext cx="6045370" cy="1970142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V="1">
            <a:off x="8382000" y="3086100"/>
            <a:ext cx="3352800" cy="545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6096000" y="5388151"/>
            <a:ext cx="4648200" cy="985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9220200" y="8267700"/>
            <a:ext cx="1524000" cy="345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09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등록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47" y="7148294"/>
            <a:ext cx="16271447" cy="283539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86908" y="7230330"/>
            <a:ext cx="16210488" cy="275254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 등록 시 대표 이미지 및 설명에 관한 이미지 등록 가능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i="0" u="none" strike="noStrike" kern="0" cap="none" spc="0" normalizeH="0" baseline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상품 등록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폼에서 첨부파일 클릭 시 미리 보기 가능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i="0" u="none" strike="noStrike" kern="0" cap="none" spc="0" normalizeH="0" baseline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정해진 수량만 등록 가능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570" t="10270" r="60250" b="-3550"/>
          <a:stretch>
            <a:fillRect/>
          </a:stretch>
        </p:blipFill>
        <p:spPr>
          <a:xfrm>
            <a:off x="1086908" y="1617715"/>
            <a:ext cx="5021285" cy="53545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r="20410" b="640"/>
          <a:stretch>
            <a:fillRect/>
          </a:stretch>
        </p:blipFill>
        <p:spPr>
          <a:xfrm>
            <a:off x="6858000" y="1602476"/>
            <a:ext cx="10439396" cy="30838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1900" t="8720" r="1550" b="-1940"/>
          <a:stretch>
            <a:fillRect/>
          </a:stretch>
        </p:blipFill>
        <p:spPr>
          <a:xfrm>
            <a:off x="6858000" y="4759055"/>
            <a:ext cx="10439396" cy="22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295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>
                  <a:solidFill>
                    <a:srgbClr val="000000"/>
                  </a:solidFill>
                  <a:latin typeface="Helvetica Neue"/>
                  <a:sym typeface="Helvetica Neue"/>
                </a:rPr>
                <a:t>-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수정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48" y="7953288"/>
            <a:ext cx="16271447" cy="203039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25683" y="8181888"/>
            <a:ext cx="15544800" cy="16768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 관리 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 조회 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상품명 클릭 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 상세보기 페이지 내에서 상품 수정 가능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38" y="1609769"/>
            <a:ext cx="9112034" cy="24386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9" y="4571720"/>
            <a:ext cx="9112034" cy="32464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1632629"/>
            <a:ext cx="8762999" cy="39049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4269" y="5537537"/>
            <a:ext cx="5439660" cy="16220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24000" y="2705100"/>
            <a:ext cx="10668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41872" y="3390900"/>
            <a:ext cx="847090" cy="657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8" idx="2"/>
          </p:cNvCxnSpPr>
          <p:nvPr/>
        </p:nvCxnSpPr>
        <p:spPr>
          <a:xfrm rot="16200000" flipH="1">
            <a:off x="2447236" y="3077264"/>
            <a:ext cx="304800" cy="108447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752600" y="5866051"/>
            <a:ext cx="990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9" idx="2"/>
            <a:endCxn id="18" idx="0"/>
          </p:cNvCxnSpPr>
          <p:nvPr/>
        </p:nvCxnSpPr>
        <p:spPr>
          <a:xfrm rot="5400000">
            <a:off x="1997824" y="4298457"/>
            <a:ext cx="1817671" cy="13175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8" idx="3"/>
            <a:endCxn id="5" idx="1"/>
          </p:cNvCxnSpPr>
          <p:nvPr/>
        </p:nvCxnSpPr>
        <p:spPr>
          <a:xfrm flipV="1">
            <a:off x="2743200" y="3585083"/>
            <a:ext cx="6629400" cy="250956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1506200" y="5753100"/>
            <a:ext cx="2209800" cy="140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54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클라이언트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마이페이지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프로필설정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6994" y="3543300"/>
            <a:ext cx="16594011" cy="5205596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7775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조회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9677400" y="2095500"/>
            <a:ext cx="8271404" cy="617220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049466" y="2857500"/>
            <a:ext cx="7527272" cy="490390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검색 조건에 따라 상품 리스트 확인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defRPr/>
            </a:pPr>
            <a:r>
              <a:rPr kumimoji="0" lang="en-US" altLang="ko-KR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kumimoji="0" lang="ko-KR" altLang="en-US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재고 상태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개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품절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kumimoji="0" lang="en-US" altLang="ko-KR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kumimoji="0" lang="ko-KR" altLang="en-US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개 이하</a:t>
            </a:r>
            <a:r>
              <a:rPr kumimoji="0" lang="en-US" altLang="ko-KR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kumimoji="0" lang="ko-KR" altLang="en-US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품절 임박</a:t>
            </a:r>
            <a:r>
              <a:rPr kumimoji="0" lang="en-US" altLang="ko-KR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개 이상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양호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14249"/>
            <a:ext cx="8430953" cy="815419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27" idx="3"/>
          </p:cNvCxnSpPr>
          <p:nvPr/>
        </p:nvCxnSpPr>
        <p:spPr>
          <a:xfrm>
            <a:off x="8077200" y="2247900"/>
            <a:ext cx="1600200" cy="2933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851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조회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9677400" y="1265731"/>
            <a:ext cx="8271404" cy="799256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134599" y="1734383"/>
            <a:ext cx="7527272" cy="705526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검색 조건에 따라 상품 리스트 확인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승인 상태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전체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승인 대기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승인 반려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승인 보류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판매중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14249"/>
            <a:ext cx="8430953" cy="815419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27" idx="3"/>
          </p:cNvCxnSpPr>
          <p:nvPr/>
        </p:nvCxnSpPr>
        <p:spPr>
          <a:xfrm>
            <a:off x="7848600" y="3543300"/>
            <a:ext cx="1828800" cy="1718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336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조회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9906000" y="3390900"/>
            <a:ext cx="8042804" cy="35814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134599" y="3885741"/>
            <a:ext cx="7527272" cy="275254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검색 조건에 따라 상품 리스트 확인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기간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등록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신청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일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14249"/>
            <a:ext cx="8430953" cy="815419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27" idx="3"/>
          </p:cNvCxnSpPr>
          <p:nvPr/>
        </p:nvCxnSpPr>
        <p:spPr>
          <a:xfrm flipV="1">
            <a:off x="8686800" y="5181600"/>
            <a:ext cx="12192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6305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조회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9677400" y="1265731"/>
            <a:ext cx="8271404" cy="799256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134599" y="2272222"/>
            <a:ext cx="7527272" cy="597958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검색 조건에 따라 상품 리스트 확인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defRPr/>
            </a:pPr>
            <a:r>
              <a:rPr lang="en-US" altLang="ko-KR" sz="36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ko-KR" altLang="en-US" sz="3600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조건별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키워드 검색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전체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상품명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상품번호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카테고리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14249"/>
            <a:ext cx="8430953" cy="815419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27" idx="3"/>
          </p:cNvCxnSpPr>
          <p:nvPr/>
        </p:nvCxnSpPr>
        <p:spPr>
          <a:xfrm flipV="1">
            <a:off x="7620000" y="5262016"/>
            <a:ext cx="2057400" cy="1938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262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조회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102148" y="7953288"/>
            <a:ext cx="16271447" cy="203039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35208" y="8130052"/>
            <a:ext cx="15544800" cy="16768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i="0" u="none" strike="noStrike" kern="0" cap="none" spc="0" normalizeH="0" baseline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승인 거절 된 상품 </a:t>
            </a:r>
            <a:r>
              <a:rPr kumimoji="0" lang="en-US" altLang="ko-KR" sz="3600" i="0" u="none" strike="noStrike" kern="0" cap="none" spc="0" normalizeH="0" baseline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checkbox</a:t>
            </a:r>
            <a:r>
              <a:rPr kumimoji="0" lang="en-US" altLang="ko-KR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ko-KR" altLang="en-US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활성화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baseline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승인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보류 상품 반려 사유 확인 가능</a:t>
            </a:r>
            <a:endParaRPr kumimoji="0" lang="ko-KR" altLang="en-US" sz="36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800" y="1670322"/>
            <a:ext cx="17678400" cy="26349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4800" y="4357549"/>
            <a:ext cx="17678400" cy="299575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62000" y="1790700"/>
            <a:ext cx="838200" cy="175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62000" y="5524500"/>
            <a:ext cx="838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4599" y="6014781"/>
            <a:ext cx="5715000" cy="182420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6970483" y="5524500"/>
            <a:ext cx="1012717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10" idx="1"/>
          </p:cNvCxnSpPr>
          <p:nvPr/>
        </p:nvCxnSpPr>
        <p:spPr>
          <a:xfrm rot="10800000" flipV="1">
            <a:off x="15925801" y="5905499"/>
            <a:ext cx="1044683" cy="1010755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8107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조회</a:t>
              </a:r>
              <a:endParaRPr lang="en-US" altLang="ko-KR" sz="4400" dirty="0" smtClean="0"/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8600" y="2944669"/>
            <a:ext cx="17678400" cy="29957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3048" y="4061544"/>
            <a:ext cx="838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43800" y="6743700"/>
            <a:ext cx="8440328" cy="2149296"/>
          </a:xfrm>
          <a:prstGeom prst="rect">
            <a:avLst/>
          </a:prstGeom>
        </p:spPr>
      </p:pic>
      <p:cxnSp>
        <p:nvCxnSpPr>
          <p:cNvPr id="4" name="꺾인 연결선 3"/>
          <p:cNvCxnSpPr>
            <a:endCxn id="5" idx="1"/>
          </p:cNvCxnSpPr>
          <p:nvPr/>
        </p:nvCxnSpPr>
        <p:spPr>
          <a:xfrm>
            <a:off x="1521248" y="4442544"/>
            <a:ext cx="7308426" cy="123623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829674" y="5328753"/>
            <a:ext cx="1000126" cy="70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5" idx="3"/>
            <a:endCxn id="18" idx="0"/>
          </p:cNvCxnSpPr>
          <p:nvPr/>
        </p:nvCxnSpPr>
        <p:spPr>
          <a:xfrm>
            <a:off x="9829800" y="5678778"/>
            <a:ext cx="1934164" cy="106492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38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요청 리스트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9025996" y="1441722"/>
            <a:ext cx="8804804" cy="8035653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372600" y="2031121"/>
            <a:ext cx="8458200" cy="705526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검색 조건에 따라 상품 요청 리스트 확인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defRPr/>
            </a:pPr>
            <a:r>
              <a:rPr kumimoji="0" lang="en-US" altLang="ko-KR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승인 상태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전체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승인 대기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kumimoji="0" lang="ko-KR" altLang="en-US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승인 반려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승인 보류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kumimoji="0" lang="ko-KR" altLang="en-US" sz="3600" i="0" u="none" strike="noStrike" kern="0" cap="none" spc="0" normalizeH="0" dirty="0" err="1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판매중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1943100"/>
            <a:ext cx="7696200" cy="7848600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7162800" y="2857500"/>
            <a:ext cx="1863196" cy="1066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525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요청 리스트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9025996" y="876300"/>
            <a:ext cx="9033404" cy="92202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372600" y="1493283"/>
            <a:ext cx="8458200" cy="813094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검색 조건에 따라 상품 요청 리스트 확인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기간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등록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신청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일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r>
              <a:rPr lang="ko-KR" altLang="en-US" sz="3600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조건별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키워드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전체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상품명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 번호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카테고리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1943100"/>
            <a:ext cx="7696200" cy="7848600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V="1">
            <a:off x="7239000" y="2933700"/>
            <a:ext cx="1981200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7391400" y="5143500"/>
            <a:ext cx="1828800" cy="152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9186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요청 리스트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0248903" y="3162299"/>
            <a:ext cx="7848593" cy="449580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467974" y="3543300"/>
            <a:ext cx="7620000" cy="360662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i="0" u="none" strike="noStrike" kern="0" cap="none" spc="0" normalizeH="0" baseline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승인 대기 ▶ 취소</a:t>
            </a:r>
            <a:endParaRPr kumimoji="0" lang="en-US" altLang="ko-KR" sz="3200" i="0" u="none" strike="noStrike" kern="0" cap="none" spc="0" normalizeH="0" baseline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338" hangingPunct="0">
              <a:lnSpc>
                <a:spcPct val="90000"/>
              </a:lnSpc>
              <a:spcBef>
                <a:spcPts val="4500"/>
              </a:spcBef>
              <a:defRPr/>
            </a:pPr>
            <a:r>
              <a:rPr lang="ko-KR" altLang="en-US" sz="32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승인 보류 ▶ 사유 확인 및 </a:t>
            </a:r>
            <a:r>
              <a:rPr lang="ko-KR" altLang="en-US" sz="3200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재신청</a:t>
            </a:r>
            <a:r>
              <a:rPr lang="ko-KR" altLang="en-US" sz="32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32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 </a:t>
            </a:r>
            <a:r>
              <a:rPr lang="ko-KR" altLang="en-US" sz="32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삭제</a:t>
            </a:r>
            <a:endParaRPr lang="en-US" altLang="ko-KR" sz="32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338" hangingPunct="0">
              <a:lnSpc>
                <a:spcPct val="90000"/>
              </a:lnSpc>
              <a:spcBef>
                <a:spcPts val="4500"/>
              </a:spcBef>
              <a:defRPr/>
            </a:pPr>
            <a:r>
              <a:rPr lang="ko-KR" altLang="en-US" sz="32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승인 반려 </a:t>
            </a:r>
            <a:r>
              <a:rPr lang="ko-KR" altLang="en-US" sz="32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▶ 사유 확인</a:t>
            </a:r>
            <a:endParaRPr lang="en-US" altLang="ko-KR" sz="32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338" hangingPunct="0">
              <a:lnSpc>
                <a:spcPct val="90000"/>
              </a:lnSpc>
              <a:spcBef>
                <a:spcPts val="4500"/>
              </a:spcBef>
              <a:defRPr/>
            </a:pPr>
            <a:r>
              <a:rPr lang="ko-KR" altLang="en-US" sz="32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판매 가능 </a:t>
            </a:r>
            <a:r>
              <a:rPr lang="ko-KR" altLang="en-US" sz="32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▶ 수정 </a:t>
            </a:r>
            <a:r>
              <a:rPr lang="en-US" altLang="ko-KR" sz="32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 </a:t>
            </a:r>
            <a:r>
              <a:rPr lang="ko-KR" altLang="en-US" sz="32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삭제</a:t>
            </a:r>
            <a:endParaRPr kumimoji="0" lang="ko-KR" altLang="en-US" sz="320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66" y="1617713"/>
            <a:ext cx="10026433" cy="836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69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재고 관리 리스트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9025996" y="1441722"/>
            <a:ext cx="8804804" cy="8035653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24962" y="3026645"/>
            <a:ext cx="8458200" cy="490390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defTabSz="2438338" hangingPunct="0">
              <a:lnSpc>
                <a:spcPct val="90000"/>
              </a:lnSpc>
              <a:spcBef>
                <a:spcPts val="4500"/>
              </a:spcBef>
              <a:defRPr/>
            </a:pPr>
            <a:r>
              <a:rPr lang="ko-KR" altLang="en-US" sz="36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검색 조건에 따른 재고 관리 리스트 확인</a:t>
            </a:r>
            <a:endParaRPr lang="en-US" altLang="ko-KR" sz="36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defRPr/>
            </a:pPr>
            <a:r>
              <a:rPr kumimoji="0" lang="en-US" altLang="ko-KR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재고 상태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개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품절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개 이하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품절 이하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개 이상</a:t>
            </a: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양호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503" y="1617712"/>
            <a:ext cx="7630897" cy="8326387"/>
          </a:xfrm>
          <a:prstGeom prst="rect">
            <a:avLst/>
          </a:prstGeom>
        </p:spPr>
      </p:pic>
      <p:cxnSp>
        <p:nvCxnSpPr>
          <p:cNvPr id="4" name="직선 화살표 연결선 3"/>
          <p:cNvCxnSpPr>
            <a:endCxn id="27" idx="3"/>
          </p:cNvCxnSpPr>
          <p:nvPr/>
        </p:nvCxnSpPr>
        <p:spPr>
          <a:xfrm>
            <a:off x="6400800" y="2400300"/>
            <a:ext cx="2625196" cy="30592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8376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825" y="9898540"/>
            <a:ext cx="18473364" cy="568127"/>
            <a:chOff x="-93825" y="9898540"/>
            <a:chExt cx="18473364" cy="568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93825" y="9898540"/>
              <a:ext cx="18473364" cy="5681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-187650" y="2321409"/>
            <a:ext cx="18661014" cy="14286"/>
            <a:chOff x="-187650" y="4260714"/>
            <a:chExt cx="1866101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187650" y="4260714"/>
              <a:ext cx="1866101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46862" y="1171407"/>
            <a:ext cx="13288086" cy="9387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5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프로젝트 개요</a:t>
            </a:r>
            <a:endParaRPr lang="en-US" altLang="ko-KR" sz="55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9203" y="2699326"/>
            <a:ext cx="13563393" cy="71096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1.</a:t>
            </a:r>
            <a:r>
              <a:rPr lang="ko-KR" altLang="en-US" sz="32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웹 페이지 개발 방식 </a:t>
            </a:r>
            <a:endParaRPr lang="ko-KR" altLang="en-US" sz="320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406137" y="6743232"/>
            <a:ext cx="360218" cy="64840"/>
            <a:chOff x="927131" y="6513546"/>
            <a:chExt cx="314493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sp>
        <p:nvSpPr>
          <p:cNvPr id="1017" name="Object 32"/>
          <p:cNvSpPr txBox="1"/>
          <p:nvPr/>
        </p:nvSpPr>
        <p:spPr>
          <a:xfrm>
            <a:off x="909202" y="3970354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2.</a:t>
            </a:r>
            <a:r>
              <a:rPr kumimoji="0" lang="ko-KR" altLang="en-US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개발 환경 및 개발 툴  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20" name="Object 32"/>
          <p:cNvSpPr txBox="1"/>
          <p:nvPr/>
        </p:nvSpPr>
        <p:spPr>
          <a:xfrm>
            <a:off x="892790" y="5211420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3.</a:t>
            </a:r>
            <a:r>
              <a:rPr kumimoji="0" lang="ko-KR" altLang="en-US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활용 소프트웨어 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/ 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라이브러리 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/ API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909202" y="6452486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4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사용자 요청 </a:t>
            </a:r>
            <a:r>
              <a:rPr lang="ko-KR" altLang="en-US" sz="3600" dirty="0" err="1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로직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34" name="Object 32"/>
          <p:cNvSpPr txBox="1"/>
          <p:nvPr/>
        </p:nvSpPr>
        <p:spPr>
          <a:xfrm>
            <a:off x="909202" y="7693552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5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서비스 구조도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38" name="그룹 1009"/>
          <p:cNvGrpSpPr/>
          <p:nvPr/>
        </p:nvGrpSpPr>
        <p:grpSpPr>
          <a:xfrm>
            <a:off x="406137" y="5502166"/>
            <a:ext cx="360218" cy="64840"/>
            <a:chOff x="927131" y="6513546"/>
            <a:chExt cx="314493" cy="35714"/>
          </a:xfrm>
        </p:grpSpPr>
        <p:pic>
          <p:nvPicPr>
            <p:cNvPr id="39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2" name="그룹 1009"/>
          <p:cNvGrpSpPr/>
          <p:nvPr/>
        </p:nvGrpSpPr>
        <p:grpSpPr>
          <a:xfrm>
            <a:off x="406137" y="7984298"/>
            <a:ext cx="360218" cy="64840"/>
            <a:chOff x="927131" y="6513546"/>
            <a:chExt cx="314493" cy="35714"/>
          </a:xfrm>
        </p:grpSpPr>
        <p:pic>
          <p:nvPicPr>
            <p:cNvPr id="43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4" name="그룹 1009"/>
          <p:cNvGrpSpPr/>
          <p:nvPr/>
        </p:nvGrpSpPr>
        <p:grpSpPr>
          <a:xfrm>
            <a:off x="406137" y="4261100"/>
            <a:ext cx="360218" cy="64840"/>
            <a:chOff x="927131" y="6513546"/>
            <a:chExt cx="314493" cy="35714"/>
          </a:xfrm>
        </p:grpSpPr>
        <p:pic>
          <p:nvPicPr>
            <p:cNvPr id="45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6" name="그룹 1009"/>
          <p:cNvGrpSpPr/>
          <p:nvPr/>
        </p:nvGrpSpPr>
        <p:grpSpPr>
          <a:xfrm>
            <a:off x="406137" y="3020034"/>
            <a:ext cx="360218" cy="64840"/>
            <a:chOff x="927131" y="6513546"/>
            <a:chExt cx="314493" cy="35714"/>
          </a:xfrm>
        </p:grpSpPr>
        <p:pic>
          <p:nvPicPr>
            <p:cNvPr id="4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sp>
        <p:nvSpPr>
          <p:cNvPr id="28" name="Object 32"/>
          <p:cNvSpPr txBox="1"/>
          <p:nvPr/>
        </p:nvSpPr>
        <p:spPr>
          <a:xfrm>
            <a:off x="912719" y="8934616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6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주요 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ERD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소개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29" name="그룹 1009"/>
          <p:cNvGrpSpPr/>
          <p:nvPr/>
        </p:nvGrpSpPr>
        <p:grpSpPr>
          <a:xfrm>
            <a:off x="406137" y="9225362"/>
            <a:ext cx="360218" cy="64840"/>
            <a:chOff x="927131" y="6513546"/>
            <a:chExt cx="314493" cy="35714"/>
          </a:xfrm>
        </p:grpSpPr>
        <p:pic>
          <p:nvPicPr>
            <p:cNvPr id="30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691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게시판 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" y="3467100"/>
            <a:ext cx="15514732" cy="6248400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3300" b="0" i="0" u="none" strike="noStrike" kern="1200" cap="none" spc="0" normalizeH="0" baseline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3" name="TextBox 1012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92382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재고 관리 리스트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9025996" y="1441722"/>
            <a:ext cx="8804804" cy="8035653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24962" y="3026645"/>
            <a:ext cx="8458200" cy="490390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defTabSz="2438338" hangingPunct="0">
              <a:lnSpc>
                <a:spcPct val="90000"/>
              </a:lnSpc>
              <a:spcBef>
                <a:spcPts val="4500"/>
              </a:spcBef>
              <a:defRPr/>
            </a:pPr>
            <a:r>
              <a:rPr lang="ko-KR" altLang="en-US" sz="36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검색 조건에 따른 재고 관리 리스트 확인</a:t>
            </a:r>
            <a:endParaRPr lang="en-US" altLang="ko-KR" sz="36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 구분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오늘의 </a:t>
            </a:r>
            <a:r>
              <a:rPr lang="ko-KR" altLang="en-US" sz="3600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딜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503" y="1617712"/>
            <a:ext cx="7630897" cy="8326387"/>
          </a:xfrm>
          <a:prstGeom prst="rect">
            <a:avLst/>
          </a:prstGeom>
        </p:spPr>
      </p:pic>
      <p:cxnSp>
        <p:nvCxnSpPr>
          <p:cNvPr id="4" name="직선 화살표 연결선 3"/>
          <p:cNvCxnSpPr>
            <a:endCxn id="27" idx="3"/>
          </p:cNvCxnSpPr>
          <p:nvPr/>
        </p:nvCxnSpPr>
        <p:spPr>
          <a:xfrm>
            <a:off x="6096000" y="3924300"/>
            <a:ext cx="2929996" cy="15352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16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재고 관리 리스트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9025996" y="1441722"/>
            <a:ext cx="8804804" cy="8035653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24962" y="2488806"/>
            <a:ext cx="8458200" cy="597958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검색 조건에 따른 재고 관리 리스트 확인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r>
              <a:rPr lang="ko-KR" altLang="en-US" sz="3600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조건별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키워드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defRPr/>
            </a:pPr>
            <a:r>
              <a:rPr lang="en-US" altLang="ko-KR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전체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상품명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상품 번호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카테고리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800" y="1617714"/>
            <a:ext cx="7630897" cy="8326387"/>
          </a:xfrm>
          <a:prstGeom prst="rect">
            <a:avLst/>
          </a:prstGeom>
        </p:spPr>
      </p:pic>
      <p:cxnSp>
        <p:nvCxnSpPr>
          <p:cNvPr id="4" name="직선 화살표 연결선 3"/>
          <p:cNvCxnSpPr>
            <a:endCxn id="27" idx="3"/>
          </p:cNvCxnSpPr>
          <p:nvPr/>
        </p:nvCxnSpPr>
        <p:spPr>
          <a:xfrm flipV="1">
            <a:off x="6553200" y="5459549"/>
            <a:ext cx="2472796" cy="522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560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재고 수정</a:t>
              </a:r>
              <a:endParaRPr lang="en-US" altLang="ko-KR" sz="4400" dirty="0" smtClean="0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23080" t="8600" b="35430"/>
          <a:stretch>
            <a:fillRect/>
          </a:stretch>
        </p:blipFill>
        <p:spPr>
          <a:xfrm>
            <a:off x="108166" y="1617714"/>
            <a:ext cx="18027434" cy="306858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23690" b="27920"/>
          <a:stretch>
            <a:fillRect/>
          </a:stretch>
        </p:blipFill>
        <p:spPr>
          <a:xfrm>
            <a:off x="122453" y="6819900"/>
            <a:ext cx="18096899" cy="327244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10000" y="4381500"/>
            <a:ext cx="9021562" cy="304779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030200" y="2628900"/>
            <a:ext cx="1981200" cy="144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3" idx="1"/>
            <a:endCxn id="23" idx="0"/>
          </p:cNvCxnSpPr>
          <p:nvPr/>
        </p:nvCxnSpPr>
        <p:spPr>
          <a:xfrm rot="10800000" flipV="1">
            <a:off x="8320782" y="3352800"/>
            <a:ext cx="4709419" cy="10287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3258800" y="7962900"/>
            <a:ext cx="19050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23" idx="2"/>
            <a:endCxn id="7" idx="1"/>
          </p:cNvCxnSpPr>
          <p:nvPr/>
        </p:nvCxnSpPr>
        <p:spPr>
          <a:xfrm rot="16200000" flipH="1">
            <a:off x="10332489" y="5417589"/>
            <a:ext cx="914602" cy="493801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398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스토어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환불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,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교환 관리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10515600" y="1028700"/>
            <a:ext cx="7315200" cy="906779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820400" y="1413128"/>
            <a:ext cx="6862762" cy="813094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검색 조건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indent="-74295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환불 신청일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indent="-74295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환불 처리 여부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indent="-74295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3600" kern="0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조건별</a:t>
            </a: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키워드 검색</a:t>
            </a:r>
            <a:endParaRPr kumimoji="0" lang="en-US" altLang="ko-KR" sz="3600" i="0" u="none" strike="noStrike" kern="0" cap="none" spc="0" normalizeH="0" dirty="0" smtClean="0"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전체</a:t>
            </a:r>
            <a:endParaRPr lang="en-US" altLang="ko-KR" sz="36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kumimoji="0" lang="en-US" altLang="ko-KR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3600" kern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품목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defTabSz="2438338" rtl="0" eaLnBrk="1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kumimoji="0" lang="ko-KR" altLang="en-US" sz="3600" i="0" u="none" strike="noStrike" kern="0" cap="none" spc="0" normalizeH="0" dirty="0" smtClean="0"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주문 번호</a:t>
            </a:r>
            <a:endParaRPr lang="en-US" altLang="ko-KR" sz="3600" kern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67" y="1617712"/>
            <a:ext cx="10026432" cy="84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98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스토어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환불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,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교환 관리</a:t>
              </a:r>
              <a:endParaRPr lang="en-US" altLang="ko-KR" sz="4400" dirty="0" smtClean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 flipH="1">
            <a:off x="523875" y="8572500"/>
            <a:ext cx="16687800" cy="137159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0" y="2342480"/>
            <a:ext cx="16764000" cy="4706020"/>
          </a:xfrm>
          <a:prstGeom prst="rect">
            <a:avLst/>
          </a:prstGeom>
        </p:spPr>
      </p:pic>
      <p:sp>
        <p:nvSpPr>
          <p:cNvPr id="11" name="확인 키에 대한 설명 : DB의 처리 여부 업데이트"/>
          <p:cNvSpPr txBox="1"/>
          <p:nvPr/>
        </p:nvSpPr>
        <p:spPr>
          <a:xfrm>
            <a:off x="5666502" y="8960781"/>
            <a:ext cx="6497795" cy="59503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/>
            </a:pPr>
            <a:r>
              <a:rPr lang="ko-KR" altLang="en-US" sz="3200" dirty="0"/>
              <a:t>확인 키 : DB의 처리 여부 업데이트</a:t>
            </a:r>
          </a:p>
        </p:txBody>
      </p:sp>
    </p:spTree>
    <p:extLst>
      <p:ext uri="{BB962C8B-B14F-4D97-AF65-F5344CB8AC3E}">
        <p14:creationId xmlns:p14="http://schemas.microsoft.com/office/powerpoint/2010/main" val="11952111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스토어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배송 관리</a:t>
              </a:r>
              <a:endParaRPr lang="en-US" altLang="ko-KR" sz="4400" dirty="0" smtClean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49821" y="3619500"/>
            <a:ext cx="14656331" cy="502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412" y="1714500"/>
            <a:ext cx="14441151" cy="17706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53200" y="1866900"/>
            <a:ext cx="15240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flipH="1">
            <a:off x="1102147" y="8783050"/>
            <a:ext cx="16271447" cy="120063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12188" y="9060202"/>
            <a:ext cx="5131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배송 </a:t>
            </a:r>
            <a:r>
              <a:rPr lang="ko-KR" altLang="en-US" sz="3600" dirty="0" err="1" smtClean="0"/>
              <a:t>상태별</a:t>
            </a:r>
            <a:r>
              <a:rPr lang="ko-KR" altLang="en-US" sz="3600" dirty="0" smtClean="0"/>
              <a:t> 리스트 추출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32262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스토어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배송 관리</a:t>
              </a:r>
              <a:endParaRPr lang="en-US" altLang="ko-KR" sz="4400" dirty="0" smtClean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20" y="1708652"/>
            <a:ext cx="9383381" cy="19108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29000" y="1869229"/>
            <a:ext cx="9906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flipH="1">
            <a:off x="10439400" y="2478829"/>
            <a:ext cx="7619992" cy="472207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820400" y="2926468"/>
            <a:ext cx="72389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검색 조건에 따른 배송 리스트 확인</a:t>
            </a:r>
            <a:endParaRPr lang="en-US" altLang="ko-KR" sz="3600" dirty="0"/>
          </a:p>
          <a:p>
            <a:pPr marL="742950" indent="-742950">
              <a:buAutoNum type="arabicPeriod"/>
            </a:pPr>
            <a:r>
              <a:rPr lang="ko-KR" altLang="en-US" sz="3600" dirty="0" smtClean="0"/>
              <a:t>주문일</a:t>
            </a:r>
            <a:endParaRPr lang="en-US" altLang="ko-KR" sz="3600" dirty="0" smtClean="0"/>
          </a:p>
          <a:p>
            <a:pPr marL="742950" indent="-742950">
              <a:buAutoNum type="arabicPeriod"/>
            </a:pPr>
            <a:r>
              <a:rPr lang="ko-KR" altLang="en-US" sz="3600" dirty="0" err="1" smtClean="0"/>
              <a:t>조건별</a:t>
            </a:r>
            <a:r>
              <a:rPr lang="ko-KR" altLang="en-US" sz="3600" dirty="0" smtClean="0"/>
              <a:t> 키워드 검색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r>
              <a:rPr lang="ko-KR" altLang="en-US" sz="3600" dirty="0" smtClean="0"/>
              <a:t>전체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r>
              <a:rPr lang="en-US" altLang="ko-KR" sz="3600" dirty="0" smtClean="0"/>
              <a:t>ID</a:t>
            </a:r>
          </a:p>
          <a:p>
            <a:pPr marL="571500" indent="-571500">
              <a:buFontTx/>
              <a:buChar char="-"/>
            </a:pPr>
            <a:r>
              <a:rPr lang="ko-KR" altLang="en-US" sz="3600" dirty="0" smtClean="0"/>
              <a:t>품목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r>
              <a:rPr lang="ko-KR" altLang="en-US" sz="3600" dirty="0" smtClean="0"/>
              <a:t>주문번호</a:t>
            </a:r>
            <a:endParaRPr lang="en-US" altLang="ko-KR" sz="36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0367" y="3886429"/>
            <a:ext cx="9381834" cy="59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855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스토어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쿠폰 관리</a:t>
              </a:r>
              <a:endParaRPr lang="en-US" altLang="ko-KR" sz="4400" dirty="0" smtClean="0"/>
            </a:p>
          </p:txBody>
        </p:sp>
      </p:grpSp>
      <p:sp>
        <p:nvSpPr>
          <p:cNvPr id="12" name="모서리가 둥근 직사각형 11"/>
          <p:cNvSpPr/>
          <p:nvPr/>
        </p:nvSpPr>
        <p:spPr>
          <a:xfrm flipH="1">
            <a:off x="11353800" y="2478829"/>
            <a:ext cx="6705592" cy="243607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68200" y="3096699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DataPicker</a:t>
            </a:r>
            <a:r>
              <a:rPr lang="en-US" altLang="ko-KR" sz="3600" dirty="0"/>
              <a:t> </a:t>
            </a:r>
            <a:r>
              <a:rPr lang="ko-KR" altLang="en-US" sz="3600" dirty="0" smtClean="0"/>
              <a:t>이용</a:t>
            </a:r>
            <a:endParaRPr lang="en-US" altLang="ko-KR" sz="3600" dirty="0" smtClean="0"/>
          </a:p>
          <a:p>
            <a:r>
              <a:rPr lang="ko-KR" altLang="en-US" sz="3600" dirty="0" smtClean="0"/>
              <a:t>오늘 </a:t>
            </a:r>
            <a:r>
              <a:rPr lang="en-US" altLang="ko-KR" sz="3600" dirty="0" smtClean="0"/>
              <a:t>~</a:t>
            </a:r>
            <a:r>
              <a:rPr lang="ko-KR" altLang="en-US" sz="3600" dirty="0" smtClean="0"/>
              <a:t>로 날짜 선택 가능</a:t>
            </a:r>
            <a:endParaRPr lang="en-US" altLang="ko-KR" sz="3600" dirty="0" smtClean="0"/>
          </a:p>
        </p:txBody>
      </p:sp>
      <p:pic>
        <p:nvPicPr>
          <p:cNvPr id="13" name="스크린샷 2024-01-17 오후 9.43.19.png" descr="스크린샷 2024-01-17 오후 9.43.19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66" y="3581634"/>
            <a:ext cx="11093234" cy="6362466"/>
          </a:xfrm>
          <a:prstGeom prst="rect">
            <a:avLst/>
          </a:prstGeom>
          <a:ln w="12700" cap="flat">
            <a:noFill/>
            <a:miter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6248400" y="7810500"/>
            <a:ext cx="2743200" cy="2186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5" idx="3"/>
            <a:endCxn id="12" idx="2"/>
          </p:cNvCxnSpPr>
          <p:nvPr/>
        </p:nvCxnSpPr>
        <p:spPr>
          <a:xfrm flipV="1">
            <a:off x="8991600" y="4914900"/>
            <a:ext cx="5714996" cy="398893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6" y="1942476"/>
            <a:ext cx="11093234" cy="14631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29600" y="1942476"/>
            <a:ext cx="1143000" cy="731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938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스토어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쿠폰 관리</a:t>
              </a:r>
              <a:endParaRPr lang="en-US" altLang="ko-KR" sz="4400" dirty="0" smtClean="0"/>
            </a:p>
          </p:txBody>
        </p:sp>
      </p:grpSp>
      <p:sp>
        <p:nvSpPr>
          <p:cNvPr id="12" name="모서리가 둥근 직사각형 11"/>
          <p:cNvSpPr/>
          <p:nvPr/>
        </p:nvSpPr>
        <p:spPr>
          <a:xfrm flipH="1">
            <a:off x="9906000" y="571500"/>
            <a:ext cx="8153392" cy="944879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48924" y="1256206"/>
            <a:ext cx="723899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검색 조건에 따른 쿠폰 리스트 확인</a:t>
            </a:r>
            <a:endParaRPr lang="en-US" altLang="ko-KR" sz="3600" dirty="0" smtClean="0"/>
          </a:p>
          <a:p>
            <a:endParaRPr lang="en-US" altLang="ko-KR" sz="3600" dirty="0" smtClean="0"/>
          </a:p>
          <a:p>
            <a:pPr marL="742950" indent="-742950">
              <a:buAutoNum type="arabicPeriod"/>
            </a:pPr>
            <a:r>
              <a:rPr lang="ko-KR" altLang="en-US" sz="3600" dirty="0" smtClean="0"/>
              <a:t>쿠폰 기간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r>
              <a:rPr lang="ko-KR" altLang="en-US" sz="3600" dirty="0" smtClean="0"/>
              <a:t>사용 시작일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r>
              <a:rPr lang="ko-KR" altLang="en-US" sz="3600" dirty="0" smtClean="0"/>
              <a:t>사용 종료일</a:t>
            </a:r>
            <a:endParaRPr lang="en-US" altLang="ko-KR" sz="3600" dirty="0" smtClean="0"/>
          </a:p>
          <a:p>
            <a:endParaRPr lang="en-US" altLang="ko-KR" sz="3600" dirty="0"/>
          </a:p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쿠폰 승인 여부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r>
              <a:rPr lang="ko-KR" altLang="en-US" sz="3600" dirty="0" smtClean="0"/>
              <a:t>승인완료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r>
              <a:rPr lang="ko-KR" altLang="en-US" sz="3600" dirty="0" err="1" smtClean="0"/>
              <a:t>승인중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r>
              <a:rPr lang="ko-KR" altLang="en-US" sz="3600" dirty="0" smtClean="0"/>
              <a:t>승인 거절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endParaRPr lang="en-US" altLang="ko-KR" sz="3600" dirty="0"/>
          </a:p>
          <a:p>
            <a:r>
              <a:rPr lang="en-US" altLang="ko-KR" sz="3600" dirty="0" smtClean="0"/>
              <a:t>3. </a:t>
            </a:r>
            <a:r>
              <a:rPr lang="ko-KR" altLang="en-US" sz="3600" dirty="0" err="1" smtClean="0"/>
              <a:t>조건별</a:t>
            </a:r>
            <a:r>
              <a:rPr lang="ko-KR" altLang="en-US" sz="3600" dirty="0" smtClean="0"/>
              <a:t> 키워드 검색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r>
              <a:rPr lang="ko-KR" altLang="en-US" sz="3600" dirty="0" smtClean="0"/>
              <a:t>전체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r>
              <a:rPr lang="ko-KR" altLang="en-US" sz="3600" dirty="0" smtClean="0"/>
              <a:t>쿠폰이름</a:t>
            </a:r>
            <a:endParaRPr lang="en-US" altLang="ko-KR" sz="3600" dirty="0" smtClean="0"/>
          </a:p>
          <a:p>
            <a:pPr marL="571500" indent="-571500">
              <a:buFontTx/>
              <a:buChar char="-"/>
            </a:pPr>
            <a:r>
              <a:rPr lang="ko-KR" altLang="en-US" sz="3600" dirty="0" smtClean="0"/>
              <a:t>쿠폰 번호</a:t>
            </a:r>
            <a:endParaRPr lang="en-US" altLang="ko-KR" sz="3600" dirty="0" smtClean="0"/>
          </a:p>
        </p:txBody>
      </p:sp>
      <p:pic>
        <p:nvPicPr>
          <p:cNvPr id="13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167" y="4571999"/>
            <a:ext cx="8747033" cy="4724400"/>
          </a:xfrm>
          <a:prstGeom prst="rect">
            <a:avLst/>
          </a:prstGeom>
          <a:ln w="12700">
            <a:miter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67" y="2280039"/>
            <a:ext cx="8747033" cy="146316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58000" y="2478829"/>
            <a:ext cx="838200" cy="304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53200" y="3168149"/>
            <a:ext cx="914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5" idx="3"/>
            <a:endCxn id="6" idx="3"/>
          </p:cNvCxnSpPr>
          <p:nvPr/>
        </p:nvCxnSpPr>
        <p:spPr>
          <a:xfrm flipH="1">
            <a:off x="7467600" y="2631211"/>
            <a:ext cx="228600" cy="727438"/>
          </a:xfrm>
          <a:prstGeom prst="bentConnector3">
            <a:avLst>
              <a:gd name="adj1" fmla="val -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" idx="2"/>
            <a:endCxn id="13" idx="0"/>
          </p:cNvCxnSpPr>
          <p:nvPr/>
        </p:nvCxnSpPr>
        <p:spPr>
          <a:xfrm rot="5400000">
            <a:off x="5417117" y="2978716"/>
            <a:ext cx="1022850" cy="216371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666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스토어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쿠폰 관리</a:t>
              </a:r>
              <a:endParaRPr lang="en-US" altLang="ko-KR" sz="4400" dirty="0" smtClean="0"/>
            </a:p>
          </p:txBody>
        </p:sp>
      </p:grpSp>
      <p:sp>
        <p:nvSpPr>
          <p:cNvPr id="12" name="모서리가 둥근 직사각형 11"/>
          <p:cNvSpPr/>
          <p:nvPr/>
        </p:nvSpPr>
        <p:spPr>
          <a:xfrm flipH="1">
            <a:off x="1102146" y="7200900"/>
            <a:ext cx="16271447" cy="27827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19400" y="7992128"/>
            <a:ext cx="13431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쿠폰 사용 절차</a:t>
            </a:r>
            <a:endParaRPr lang="en-US" altLang="ko-KR" sz="3600" dirty="0" smtClean="0"/>
          </a:p>
          <a:p>
            <a:r>
              <a:rPr lang="ko-KR" altLang="en-US" sz="3600" dirty="0" smtClean="0"/>
              <a:t>쿠폰 등록 신청 </a:t>
            </a:r>
            <a:r>
              <a:rPr lang="en-US" altLang="ko-KR" sz="3600" dirty="0" smtClean="0"/>
              <a:t>&gt; </a:t>
            </a:r>
            <a:r>
              <a:rPr lang="ko-KR" altLang="en-US" sz="3600" dirty="0" smtClean="0"/>
              <a:t>관리자의 쿠폰 승인 </a:t>
            </a:r>
            <a:r>
              <a:rPr lang="en-US" altLang="ko-KR" sz="3600" dirty="0" smtClean="0"/>
              <a:t>&gt; </a:t>
            </a:r>
            <a:r>
              <a:rPr lang="ko-KR" altLang="en-US" sz="3600" dirty="0" smtClean="0"/>
              <a:t>승인 완료 시 쿠폰 사용 가능</a:t>
            </a:r>
            <a:endParaRPr lang="ko-KR" altLang="en-US" sz="3600" dirty="0"/>
          </a:p>
        </p:txBody>
      </p:sp>
      <p:pic>
        <p:nvPicPr>
          <p:cNvPr id="11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0600" y="2007530"/>
            <a:ext cx="16382994" cy="4964769"/>
          </a:xfrm>
          <a:prstGeom prst="rect">
            <a:avLst/>
          </a:prstGeom>
          <a:ln w="12700">
            <a:miter/>
          </a:ln>
        </p:spPr>
      </p:pic>
      <p:sp>
        <p:nvSpPr>
          <p:cNvPr id="5" name="직사각형 4"/>
          <p:cNvSpPr/>
          <p:nvPr/>
        </p:nvSpPr>
        <p:spPr>
          <a:xfrm>
            <a:off x="12954000" y="5981700"/>
            <a:ext cx="14478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467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게시판상품문의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0420" y="4279947"/>
            <a:ext cx="17407158" cy="4140152"/>
          </a:xfrm>
          <a:prstGeom prst="rect">
            <a:avLst/>
          </a:prstGeom>
        </p:spPr>
      </p:pic>
      <p:sp>
        <p:nvSpPr>
          <p:cNvPr id="1015" name="TextBox 1014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72122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매출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일별 조회</a:t>
              </a:r>
              <a:endParaRPr lang="en-US" altLang="ko-KR" sz="4400" dirty="0" smtClean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790700"/>
            <a:ext cx="15849600" cy="15317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95400" y="3322454"/>
            <a:ext cx="15849600" cy="63112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163800" y="1757362"/>
            <a:ext cx="1447800" cy="765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887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매출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>
                  <a:solidFill>
                    <a:srgbClr val="000000"/>
                  </a:solidFill>
                  <a:latin typeface="Helvetica Neue"/>
                  <a:sym typeface="Helvetica Neue"/>
                </a:rPr>
                <a:t>월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별 조회</a:t>
              </a:r>
              <a:endParaRPr lang="en-US" altLang="ko-KR" sz="4400" dirty="0" smtClean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790700"/>
            <a:ext cx="15849600" cy="153175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163800" y="1757362"/>
            <a:ext cx="1447800" cy="765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95400" y="3165963"/>
            <a:ext cx="15849600" cy="71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005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매출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연도별 조회</a:t>
              </a:r>
              <a:endParaRPr lang="en-US" altLang="ko-KR" sz="4400" dirty="0" smtClean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790700"/>
            <a:ext cx="15849600" cy="153175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163800" y="1757362"/>
            <a:ext cx="1447800" cy="765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96498" y="3355791"/>
            <a:ext cx="15848501" cy="5116918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 flipH="1">
            <a:off x="1102144" y="8648700"/>
            <a:ext cx="16271447" cy="1334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04999" y="8970911"/>
            <a:ext cx="152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DB</a:t>
            </a:r>
            <a:r>
              <a:rPr lang="ko-KR" altLang="en-US" sz="3600" dirty="0" smtClean="0"/>
              <a:t>의 주문 내역을 조회하여 선택 가능한 연도를 첫 주문 연도 </a:t>
            </a:r>
            <a:r>
              <a:rPr lang="en-US" altLang="ko-KR" sz="3600" dirty="0" smtClean="0"/>
              <a:t>~ </a:t>
            </a:r>
            <a:r>
              <a:rPr lang="ko-KR" altLang="en-US" sz="3600" dirty="0" smtClean="0"/>
              <a:t>올해로 제한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51476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825" y="9898540"/>
            <a:ext cx="18473364" cy="568127"/>
            <a:chOff x="-93825" y="9898540"/>
            <a:chExt cx="18473364" cy="568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93825" y="9898540"/>
              <a:ext cx="18473364" cy="5681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-187650" y="2321409"/>
            <a:ext cx="18661014" cy="14286"/>
            <a:chOff x="-187650" y="4260714"/>
            <a:chExt cx="1866101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187650" y="4260714"/>
              <a:ext cx="1866101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46862" y="1171407"/>
            <a:ext cx="13288086" cy="9387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5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endParaRPr lang="en-US" altLang="ko-KR" sz="55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9207" y="3022281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1.</a:t>
            </a:r>
            <a:r>
              <a:rPr lang="ko-KR" altLang="en-US" sz="32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회원 관리 </a:t>
            </a:r>
            <a:endParaRPr lang="ko-KR" altLang="en-US" sz="320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406137" y="7111279"/>
            <a:ext cx="360218" cy="64840"/>
            <a:chOff x="927131" y="6513546"/>
            <a:chExt cx="314493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sp>
        <p:nvSpPr>
          <p:cNvPr id="1017" name="Object 32"/>
          <p:cNvSpPr txBox="1"/>
          <p:nvPr/>
        </p:nvSpPr>
        <p:spPr>
          <a:xfrm>
            <a:off x="909206" y="4309909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2.</a:t>
            </a:r>
            <a:r>
              <a:rPr kumimoji="0" lang="ko-KR" altLang="en-US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카테고리 관리  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20" name="Object 32"/>
          <p:cNvSpPr txBox="1"/>
          <p:nvPr/>
        </p:nvSpPr>
        <p:spPr>
          <a:xfrm>
            <a:off x="909205" y="5563531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3.</a:t>
            </a:r>
            <a:r>
              <a:rPr kumimoji="0" lang="ko-KR" altLang="en-US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상품 관리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909204" y="6817153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4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게시판 관리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34" name="Object 32"/>
          <p:cNvSpPr txBox="1"/>
          <p:nvPr/>
        </p:nvSpPr>
        <p:spPr>
          <a:xfrm>
            <a:off x="909203" y="8079849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5</a:t>
            </a:r>
            <a:r>
              <a:rPr kumimoji="0" lang="en-US" altLang="ko-KR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</a:t>
            </a:r>
            <a:r>
              <a:rPr kumimoji="0" lang="ko-KR" altLang="en-US" sz="36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상점 관리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38" name="그룹 1009"/>
          <p:cNvGrpSpPr/>
          <p:nvPr/>
        </p:nvGrpSpPr>
        <p:grpSpPr>
          <a:xfrm>
            <a:off x="406137" y="5855967"/>
            <a:ext cx="360218" cy="64840"/>
            <a:chOff x="927131" y="6513546"/>
            <a:chExt cx="314493" cy="35714"/>
          </a:xfrm>
        </p:grpSpPr>
        <p:pic>
          <p:nvPicPr>
            <p:cNvPr id="39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2" name="그룹 1009"/>
          <p:cNvGrpSpPr/>
          <p:nvPr/>
        </p:nvGrpSpPr>
        <p:grpSpPr>
          <a:xfrm>
            <a:off x="406137" y="8366590"/>
            <a:ext cx="360218" cy="64840"/>
            <a:chOff x="927131" y="6513546"/>
            <a:chExt cx="314493" cy="35714"/>
          </a:xfrm>
        </p:grpSpPr>
        <p:pic>
          <p:nvPicPr>
            <p:cNvPr id="43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4" name="그룹 1009"/>
          <p:cNvGrpSpPr/>
          <p:nvPr/>
        </p:nvGrpSpPr>
        <p:grpSpPr>
          <a:xfrm>
            <a:off x="406137" y="4600655"/>
            <a:ext cx="360218" cy="64840"/>
            <a:chOff x="927131" y="6513546"/>
            <a:chExt cx="314493" cy="35714"/>
          </a:xfrm>
        </p:grpSpPr>
        <p:pic>
          <p:nvPicPr>
            <p:cNvPr id="45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6" name="그룹 1009"/>
          <p:cNvGrpSpPr/>
          <p:nvPr/>
        </p:nvGrpSpPr>
        <p:grpSpPr>
          <a:xfrm>
            <a:off x="406137" y="3345343"/>
            <a:ext cx="360218" cy="64840"/>
            <a:chOff x="927131" y="6513546"/>
            <a:chExt cx="314493" cy="35714"/>
          </a:xfrm>
        </p:grpSpPr>
        <p:pic>
          <p:nvPicPr>
            <p:cNvPr id="4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009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관리자 로그인</a:t>
              </a:r>
              <a:endParaRPr lang="en-US" altLang="ko-KR" sz="4400" dirty="0" smtClean="0"/>
            </a:p>
          </p:txBody>
        </p:sp>
      </p:grpSp>
      <p:sp>
        <p:nvSpPr>
          <p:cNvPr id="10" name="모서리가 둥근 직사각형 9"/>
          <p:cNvSpPr/>
          <p:nvPr/>
        </p:nvSpPr>
        <p:spPr>
          <a:xfrm flipH="1">
            <a:off x="1102144" y="8648700"/>
            <a:ext cx="16271447" cy="1334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72099" y="8993026"/>
            <a:ext cx="861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관리자 로그인 후 관리자 페이지 이용 가능</a:t>
            </a:r>
            <a:endParaRPr lang="ko-KR" altLang="en-US" sz="3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66" y="1617712"/>
            <a:ext cx="7820012" cy="68549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77400" y="1617712"/>
            <a:ext cx="8458200" cy="685499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7143749" y="5219700"/>
            <a:ext cx="2362200" cy="533400"/>
          </a:xfrm>
          <a:prstGeom prst="rightArrow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0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관리자 등록</a:t>
              </a:r>
              <a:endParaRPr lang="en-US" altLang="ko-KR" sz="4400" dirty="0" smtClean="0"/>
            </a:p>
          </p:txBody>
        </p:sp>
      </p:grpSp>
      <p:pic>
        <p:nvPicPr>
          <p:cNvPr id="13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2146" y="1617713"/>
            <a:ext cx="16271446" cy="6550196"/>
          </a:xfrm>
          <a:prstGeom prst="rect">
            <a:avLst/>
          </a:prstGeom>
          <a:ln w="12700">
            <a:miter/>
          </a:ln>
        </p:spPr>
      </p:pic>
      <p:sp>
        <p:nvSpPr>
          <p:cNvPr id="23" name="모서리가 둥근 직사각형 22"/>
          <p:cNvSpPr/>
          <p:nvPr/>
        </p:nvSpPr>
        <p:spPr>
          <a:xfrm flipH="1">
            <a:off x="1102145" y="8343900"/>
            <a:ext cx="16271447" cy="16397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6000" y="8840627"/>
            <a:ext cx="1470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JavaScript</a:t>
            </a:r>
            <a:r>
              <a:rPr lang="ko-KR" altLang="en-US" sz="3600" dirty="0" smtClean="0"/>
              <a:t>를 이용하여 </a:t>
            </a:r>
            <a:r>
              <a:rPr lang="en-US" altLang="ko-KR" sz="3600" dirty="0" smtClean="0"/>
              <a:t>ID </a:t>
            </a:r>
            <a:r>
              <a:rPr lang="ko-KR" altLang="en-US" sz="3600" dirty="0" smtClean="0"/>
              <a:t>중복 검사 및 비밀 번호 확인 후 회원가입 진행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44412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관리자 로그인</a:t>
              </a:r>
              <a:endParaRPr lang="en-US" altLang="ko-KR" sz="4400" dirty="0" smtClean="0"/>
            </a:p>
          </p:txBody>
        </p:sp>
      </p:grpSp>
      <p:sp>
        <p:nvSpPr>
          <p:cNvPr id="10" name="모서리가 둥근 직사각형 9"/>
          <p:cNvSpPr/>
          <p:nvPr/>
        </p:nvSpPr>
        <p:spPr>
          <a:xfrm flipH="1">
            <a:off x="1102144" y="8648700"/>
            <a:ext cx="16271447" cy="1334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0" y="8993026"/>
            <a:ext cx="5524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등록 되어있는 관리자 목록</a:t>
            </a:r>
            <a:endParaRPr lang="ko-KR" altLang="en-US" sz="3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66" y="1621540"/>
            <a:ext cx="8197634" cy="6854997"/>
          </a:xfrm>
          <a:prstGeom prst="rect">
            <a:avLst/>
          </a:prstGeom>
        </p:spPr>
      </p:pic>
      <p:pic>
        <p:nvPicPr>
          <p:cNvPr id="13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48800" y="1621540"/>
            <a:ext cx="8697911" cy="6851170"/>
          </a:xfrm>
          <a:prstGeom prst="rect">
            <a:avLst/>
          </a:prstGeom>
          <a:ln w="12700">
            <a:miter/>
          </a:ln>
        </p:spPr>
      </p:pic>
      <p:sp>
        <p:nvSpPr>
          <p:cNvPr id="2" name="직사각형 1"/>
          <p:cNvSpPr/>
          <p:nvPr/>
        </p:nvSpPr>
        <p:spPr>
          <a:xfrm>
            <a:off x="4267200" y="7277100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2" idx="3"/>
            <a:endCxn id="13" idx="1"/>
          </p:cNvCxnSpPr>
          <p:nvPr/>
        </p:nvCxnSpPr>
        <p:spPr>
          <a:xfrm flipV="1">
            <a:off x="5105400" y="5047125"/>
            <a:ext cx="4343400" cy="245857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742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관리자 삭제</a:t>
              </a:r>
              <a:endParaRPr lang="en-US" altLang="ko-KR" sz="4400" dirty="0" smtClean="0"/>
            </a:p>
          </p:txBody>
        </p:sp>
      </p:grpSp>
      <p:sp>
        <p:nvSpPr>
          <p:cNvPr id="10" name="모서리가 둥근 직사각형 9"/>
          <p:cNvSpPr/>
          <p:nvPr/>
        </p:nvSpPr>
        <p:spPr>
          <a:xfrm flipH="1">
            <a:off x="1102144" y="8648700"/>
            <a:ext cx="16271447" cy="1334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10099" y="8993026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관리자 목록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삭제 버튼 클릭 시 관리자 삭제 가능</a:t>
            </a:r>
            <a:endParaRPr lang="ko-KR" altLang="en-US" sz="3600" dirty="0"/>
          </a:p>
        </p:txBody>
      </p:sp>
      <p:pic>
        <p:nvPicPr>
          <p:cNvPr id="13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67" y="1736196"/>
            <a:ext cx="7054634" cy="6568176"/>
          </a:xfrm>
          <a:prstGeom prst="rect">
            <a:avLst/>
          </a:prstGeom>
          <a:ln w="12700">
            <a:miter/>
          </a:ln>
        </p:spPr>
      </p:pic>
      <p:pic>
        <p:nvPicPr>
          <p:cNvPr id="18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34399" y="1736196"/>
            <a:ext cx="9341779" cy="2268423"/>
          </a:xfrm>
          <a:prstGeom prst="rect">
            <a:avLst/>
          </a:prstGeom>
          <a:ln w="12700">
            <a:miter/>
          </a:ln>
        </p:spPr>
      </p:pic>
      <p:pic>
        <p:nvPicPr>
          <p:cNvPr id="19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34399" y="6075242"/>
            <a:ext cx="9341779" cy="2229130"/>
          </a:xfrm>
          <a:prstGeom prst="rect">
            <a:avLst/>
          </a:prstGeom>
          <a:ln w="12700">
            <a:miter/>
          </a:ln>
        </p:spPr>
      </p:pic>
      <p:sp>
        <p:nvSpPr>
          <p:cNvPr id="3" name="직사각형 2"/>
          <p:cNvSpPr/>
          <p:nvPr/>
        </p:nvSpPr>
        <p:spPr>
          <a:xfrm>
            <a:off x="5715000" y="4686300"/>
            <a:ext cx="1447801" cy="138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3" idx="3"/>
            <a:endCxn id="18" idx="1"/>
          </p:cNvCxnSpPr>
          <p:nvPr/>
        </p:nvCxnSpPr>
        <p:spPr>
          <a:xfrm flipV="1">
            <a:off x="7162801" y="2870408"/>
            <a:ext cx="1371598" cy="251036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8" idx="2"/>
            <a:endCxn id="19" idx="0"/>
          </p:cNvCxnSpPr>
          <p:nvPr/>
        </p:nvCxnSpPr>
        <p:spPr>
          <a:xfrm>
            <a:off x="13205289" y="4004619"/>
            <a:ext cx="0" cy="20706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831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관리자 정보 수정</a:t>
              </a:r>
              <a:endParaRPr lang="en-US" altLang="ko-KR" sz="4400" dirty="0" smtClean="0"/>
            </a:p>
          </p:txBody>
        </p:sp>
      </p:grpSp>
      <p:sp>
        <p:nvSpPr>
          <p:cNvPr id="10" name="모서리가 둥근 직사각형 9"/>
          <p:cNvSpPr/>
          <p:nvPr/>
        </p:nvSpPr>
        <p:spPr>
          <a:xfrm flipH="1">
            <a:off x="1102144" y="8648700"/>
            <a:ext cx="16271447" cy="1334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8500" y="8990094"/>
            <a:ext cx="1272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현재 로그인 되어있는 관리자 정보 </a:t>
            </a:r>
            <a:r>
              <a:rPr lang="ko-KR" altLang="en-US" sz="3600" smtClean="0"/>
              <a:t>수정 시 관리자 인증 후 진행 </a:t>
            </a:r>
            <a:endParaRPr lang="ko-KR" altLang="en-US" sz="3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66" y="1621540"/>
            <a:ext cx="8197634" cy="68549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267200" y="7734300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2" idx="3"/>
            <a:endCxn id="18" idx="1"/>
          </p:cNvCxnSpPr>
          <p:nvPr/>
        </p:nvCxnSpPr>
        <p:spPr>
          <a:xfrm flipV="1">
            <a:off x="5105400" y="2802541"/>
            <a:ext cx="4586782" cy="516035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스크린샷 2024-01-18 오전 3.10.57.png" descr="스크린샷 2024-01-18 오전 3.10.57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92182" y="1452181"/>
            <a:ext cx="8443417" cy="2700719"/>
          </a:xfrm>
          <a:prstGeom prst="rect">
            <a:avLst/>
          </a:prstGeom>
          <a:ln w="12700">
            <a:miter/>
          </a:ln>
        </p:spPr>
      </p:pic>
      <p:pic>
        <p:nvPicPr>
          <p:cNvPr id="19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01200" y="5295899"/>
            <a:ext cx="8534400" cy="3180637"/>
          </a:xfrm>
          <a:prstGeom prst="rect">
            <a:avLst/>
          </a:prstGeom>
          <a:ln w="12700">
            <a:miter/>
          </a:ln>
        </p:spPr>
      </p:pic>
      <p:sp>
        <p:nvSpPr>
          <p:cNvPr id="5" name="직사각형 4"/>
          <p:cNvSpPr/>
          <p:nvPr/>
        </p:nvSpPr>
        <p:spPr>
          <a:xfrm>
            <a:off x="12192000" y="3771900"/>
            <a:ext cx="14478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5" idx="2"/>
            <a:endCxn id="19" idx="0"/>
          </p:cNvCxnSpPr>
          <p:nvPr/>
        </p:nvCxnSpPr>
        <p:spPr>
          <a:xfrm rot="16200000" flipH="1">
            <a:off x="12896851" y="4324349"/>
            <a:ext cx="990599" cy="9525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176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관리자 정보 수정</a:t>
              </a:r>
              <a:endParaRPr lang="en-US" altLang="ko-KR" sz="4400" dirty="0" smtClean="0"/>
            </a:p>
          </p:txBody>
        </p:sp>
      </p:grpSp>
      <p:sp>
        <p:nvSpPr>
          <p:cNvPr id="10" name="모서리가 둥근 직사각형 9"/>
          <p:cNvSpPr/>
          <p:nvPr/>
        </p:nvSpPr>
        <p:spPr>
          <a:xfrm flipH="1">
            <a:off x="1102144" y="8648700"/>
            <a:ext cx="16271447" cy="1334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8500" y="8990094"/>
            <a:ext cx="1272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관리자 인증 후 </a:t>
            </a:r>
            <a:r>
              <a:rPr lang="en-US" altLang="ko-KR" sz="3600" dirty="0" smtClean="0"/>
              <a:t>JavaScript</a:t>
            </a:r>
            <a:r>
              <a:rPr lang="ko-KR" altLang="en-US" sz="3600" dirty="0" smtClean="0"/>
              <a:t>로 핸드폰</a:t>
            </a:r>
            <a:r>
              <a:rPr lang="en-US" altLang="ko-KR" sz="3600" dirty="0" smtClean="0"/>
              <a:t>, E-mail </a:t>
            </a:r>
            <a:r>
              <a:rPr lang="ko-KR" altLang="en-US" sz="3600" dirty="0" smtClean="0"/>
              <a:t>유효성 검사 진행</a:t>
            </a:r>
            <a:endParaRPr lang="ko-KR" altLang="en-US" sz="3600" dirty="0"/>
          </a:p>
        </p:txBody>
      </p:sp>
      <p:pic>
        <p:nvPicPr>
          <p:cNvPr id="21" name="스크린샷 2024-01-18 오전 3.20.11.png" descr="스크린샷 2024-01-18 오전 3.20.11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62400" y="1684994"/>
            <a:ext cx="10820400" cy="6720434"/>
          </a:xfrm>
          <a:prstGeom prst="rect">
            <a:avLst/>
          </a:prstGeom>
          <a:ln w="12700">
            <a:miter/>
          </a:ln>
        </p:spPr>
      </p:pic>
      <p:sp>
        <p:nvSpPr>
          <p:cNvPr id="3" name="직사각형 2"/>
          <p:cNvSpPr/>
          <p:nvPr/>
        </p:nvSpPr>
        <p:spPr>
          <a:xfrm>
            <a:off x="4343400" y="5045211"/>
            <a:ext cx="9982200" cy="2155689"/>
          </a:xfrm>
          <a:prstGeom prst="rect">
            <a:avLst/>
          </a:prstGeom>
          <a:noFill/>
          <a:ln w="38100">
            <a:solidFill>
              <a:srgbClr val="217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29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게시판주문문의 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9877" y="3924300"/>
            <a:ext cx="17168246" cy="4800599"/>
          </a:xfrm>
          <a:prstGeom prst="rect">
            <a:avLst/>
          </a:prstGeom>
        </p:spPr>
      </p:pic>
      <p:sp>
        <p:nvSpPr>
          <p:cNvPr id="1013" name="TextBox 1012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43678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관리자 정보 수정</a:t>
              </a:r>
              <a:endParaRPr lang="en-US" altLang="ko-KR" sz="4400" dirty="0" smtClean="0"/>
            </a:p>
          </p:txBody>
        </p:sp>
      </p:grpSp>
      <p:sp>
        <p:nvSpPr>
          <p:cNvPr id="10" name="모서리가 둥근 직사각형 9"/>
          <p:cNvSpPr/>
          <p:nvPr/>
        </p:nvSpPr>
        <p:spPr>
          <a:xfrm flipH="1">
            <a:off x="1102144" y="8648700"/>
            <a:ext cx="16271447" cy="1334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53200" y="8994092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나의 정보 변경 </a:t>
            </a:r>
            <a:r>
              <a:rPr lang="en-US" altLang="ko-KR" sz="3600" dirty="0" smtClean="0"/>
              <a:t>&gt;&gt; </a:t>
            </a:r>
            <a:r>
              <a:rPr lang="ko-KR" altLang="en-US" sz="3600" dirty="0" smtClean="0"/>
              <a:t>비밀번호 변경</a:t>
            </a:r>
            <a:endParaRPr lang="ko-KR" altLang="en-US" sz="3600" dirty="0"/>
          </a:p>
        </p:txBody>
      </p:sp>
      <p:pic>
        <p:nvPicPr>
          <p:cNvPr id="18" name="스크린샷 2024-01-18 오전 3.10.57.png" descr="스크린샷 2024-01-18 오전 3.10.57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5284" y="1713899"/>
            <a:ext cx="5814516" cy="6758810"/>
          </a:xfrm>
          <a:prstGeom prst="rect">
            <a:avLst/>
          </a:prstGeom>
          <a:ln w="12700">
            <a:miter/>
          </a:ln>
        </p:spPr>
      </p:pic>
      <p:pic>
        <p:nvPicPr>
          <p:cNvPr id="21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15400" y="1692021"/>
            <a:ext cx="8458191" cy="6780688"/>
          </a:xfrm>
          <a:prstGeom prst="rect">
            <a:avLst/>
          </a:prstGeom>
          <a:ln w="12700">
            <a:miter/>
          </a:ln>
        </p:spPr>
      </p:pic>
      <p:sp>
        <p:nvSpPr>
          <p:cNvPr id="3" name="직사각형 2"/>
          <p:cNvSpPr/>
          <p:nvPr/>
        </p:nvSpPr>
        <p:spPr>
          <a:xfrm>
            <a:off x="2819400" y="7758112"/>
            <a:ext cx="1295400" cy="738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3" idx="3"/>
            <a:endCxn id="21" idx="1"/>
          </p:cNvCxnSpPr>
          <p:nvPr/>
        </p:nvCxnSpPr>
        <p:spPr>
          <a:xfrm flipV="1">
            <a:off x="4114800" y="5082365"/>
            <a:ext cx="4800600" cy="304495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116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관리자 정보 수정</a:t>
              </a:r>
              <a:endParaRPr lang="en-US" altLang="ko-KR" sz="4400" dirty="0" smtClean="0"/>
            </a:p>
          </p:txBody>
        </p:sp>
      </p:grpSp>
      <p:sp>
        <p:nvSpPr>
          <p:cNvPr id="10" name="모서리가 둥근 직사각형 9"/>
          <p:cNvSpPr/>
          <p:nvPr/>
        </p:nvSpPr>
        <p:spPr>
          <a:xfrm flipH="1">
            <a:off x="1102144" y="8648700"/>
            <a:ext cx="16271447" cy="1334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91200" y="9015874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4</a:t>
            </a:r>
            <a:r>
              <a:rPr lang="ko-KR" altLang="en-US" sz="3600" dirty="0" smtClean="0"/>
              <a:t>가지 조건 확인 후 비밀번호 변경 진행</a:t>
            </a:r>
            <a:endParaRPr lang="ko-KR" altLang="en-US" sz="3600" dirty="0"/>
          </a:p>
        </p:txBody>
      </p:sp>
      <p:pic>
        <p:nvPicPr>
          <p:cNvPr id="21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8600" y="1611123"/>
            <a:ext cx="6908381" cy="6780688"/>
          </a:xfrm>
          <a:prstGeom prst="rect">
            <a:avLst/>
          </a:prstGeom>
          <a:ln w="12700">
            <a:miter/>
          </a:ln>
        </p:spPr>
      </p:pic>
      <p:pic>
        <p:nvPicPr>
          <p:cNvPr id="12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62887" y="1611122"/>
            <a:ext cx="4710114" cy="1478185"/>
          </a:xfrm>
          <a:prstGeom prst="rect">
            <a:avLst/>
          </a:prstGeom>
          <a:ln w="12700">
            <a:miter/>
          </a:ln>
        </p:spPr>
      </p:pic>
      <p:pic>
        <p:nvPicPr>
          <p:cNvPr id="13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62886" y="3324737"/>
            <a:ext cx="4710115" cy="1376136"/>
          </a:xfrm>
          <a:prstGeom prst="rect">
            <a:avLst/>
          </a:prstGeom>
          <a:ln w="12700">
            <a:miter/>
          </a:ln>
        </p:spPr>
      </p:pic>
      <p:pic>
        <p:nvPicPr>
          <p:cNvPr id="19" name="붙여넣은 동영상.png" descr="붙여넣은 동영상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848600" y="4928367"/>
            <a:ext cx="4724402" cy="1478816"/>
          </a:xfrm>
          <a:prstGeom prst="rect">
            <a:avLst/>
          </a:prstGeom>
          <a:ln w="12700">
            <a:miter/>
          </a:ln>
        </p:spPr>
      </p:pic>
      <p:pic>
        <p:nvPicPr>
          <p:cNvPr id="20" name="붙여넣은 동영상.png" descr="붙여넣은 동영상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848600" y="6642612"/>
            <a:ext cx="4724401" cy="1715861"/>
          </a:xfrm>
          <a:prstGeom prst="rect">
            <a:avLst/>
          </a:prstGeom>
          <a:ln w="12700">
            <a:miter/>
          </a:ln>
        </p:spPr>
      </p:pic>
      <p:pic>
        <p:nvPicPr>
          <p:cNvPr id="22" name="붙여넣은 동영상.png" descr="붙여넣은 동영상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868400" y="4012805"/>
            <a:ext cx="4197269" cy="1677761"/>
          </a:xfrm>
          <a:prstGeom prst="rect">
            <a:avLst/>
          </a:prstGeom>
          <a:ln w="12700">
            <a:miter/>
          </a:ln>
        </p:spPr>
      </p:pic>
    </p:spTree>
    <p:extLst>
      <p:ext uri="{BB962C8B-B14F-4D97-AF65-F5344CB8AC3E}">
        <p14:creationId xmlns:p14="http://schemas.microsoft.com/office/powerpoint/2010/main" val="927143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회원 목록</a:t>
              </a:r>
              <a:endParaRPr lang="en-US" altLang="ko-KR" sz="4400" dirty="0" smtClean="0"/>
            </a:p>
          </p:txBody>
        </p:sp>
      </p:grpSp>
      <p:sp>
        <p:nvSpPr>
          <p:cNvPr id="10" name="모서리가 둥근 직사각형 9"/>
          <p:cNvSpPr/>
          <p:nvPr/>
        </p:nvSpPr>
        <p:spPr>
          <a:xfrm flipH="1">
            <a:off x="1102144" y="8648700"/>
            <a:ext cx="16271447" cy="1334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38600" y="9021269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현재 쇼핑몰에 등록되어 있는 클라이언트 회원 목록 확인</a:t>
            </a:r>
            <a:endParaRPr lang="ko-KR" altLang="en-US" sz="36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3094" y="2476500"/>
            <a:ext cx="1629049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174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카테고리 관리</a:t>
              </a:r>
              <a:endParaRPr lang="en-US" altLang="ko-KR" sz="4400" dirty="0" smtClean="0"/>
            </a:p>
          </p:txBody>
        </p:sp>
      </p:grpSp>
      <p:sp>
        <p:nvSpPr>
          <p:cNvPr id="10" name="모서리가 둥근 직사각형 9"/>
          <p:cNvSpPr/>
          <p:nvPr/>
        </p:nvSpPr>
        <p:spPr>
          <a:xfrm flipH="1">
            <a:off x="1102144" y="8648700"/>
            <a:ext cx="16271447" cy="1334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14800" y="8993026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메인 페이지 및 </a:t>
            </a:r>
            <a:r>
              <a:rPr lang="ko-KR" altLang="en-US" sz="3600" dirty="0" err="1" smtClean="0"/>
              <a:t>메뉴바에서</a:t>
            </a:r>
            <a:r>
              <a:rPr lang="ko-KR" altLang="en-US" sz="3600" dirty="0" smtClean="0"/>
              <a:t> 카테고리 관리 페이지 이동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29800" y="1687761"/>
            <a:ext cx="8000990" cy="67149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6" y="1617713"/>
            <a:ext cx="7207034" cy="2339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408" y="4055433"/>
            <a:ext cx="5162550" cy="443522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09800" y="1687761"/>
            <a:ext cx="1219200" cy="636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8600" y="2476500"/>
            <a:ext cx="12192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71600" y="3268553"/>
            <a:ext cx="1143000" cy="62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00200" y="5045211"/>
            <a:ext cx="3962400" cy="707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5" idx="1"/>
            <a:endCxn id="6" idx="0"/>
          </p:cNvCxnSpPr>
          <p:nvPr/>
        </p:nvCxnSpPr>
        <p:spPr>
          <a:xfrm rot="10800000" flipV="1">
            <a:off x="838200" y="2005930"/>
            <a:ext cx="1371600" cy="47056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6" idx="3"/>
            <a:endCxn id="7" idx="0"/>
          </p:cNvCxnSpPr>
          <p:nvPr/>
        </p:nvCxnSpPr>
        <p:spPr>
          <a:xfrm>
            <a:off x="1447800" y="2819400"/>
            <a:ext cx="495300" cy="44915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화살표 24"/>
          <p:cNvSpPr/>
          <p:nvPr/>
        </p:nvSpPr>
        <p:spPr>
          <a:xfrm>
            <a:off x="7543800" y="4381500"/>
            <a:ext cx="2133600" cy="663711"/>
          </a:xfrm>
          <a:prstGeom prst="rightArrow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626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카테고리 관리</a:t>
              </a:r>
              <a:endParaRPr lang="en-US" altLang="ko-KR" sz="4400" dirty="0" smtClean="0"/>
            </a:p>
          </p:txBody>
        </p:sp>
      </p:grpSp>
      <p:sp>
        <p:nvSpPr>
          <p:cNvPr id="10" name="모서리가 둥근 직사각형 9"/>
          <p:cNvSpPr/>
          <p:nvPr/>
        </p:nvSpPr>
        <p:spPr>
          <a:xfrm flipH="1">
            <a:off x="1102144" y="8648700"/>
            <a:ext cx="16271447" cy="133498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9800" y="8993026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카테고리 등록 및 코드와 이름 수정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66" y="1687761"/>
            <a:ext cx="18027434" cy="19317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166" y="3769236"/>
            <a:ext cx="18027434" cy="19838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166" y="5902836"/>
            <a:ext cx="18027434" cy="25172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696200" y="3009900"/>
            <a:ext cx="9906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935200" y="4381500"/>
            <a:ext cx="12954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12" idx="1"/>
            <a:endCxn id="19" idx="0"/>
          </p:cNvCxnSpPr>
          <p:nvPr/>
        </p:nvCxnSpPr>
        <p:spPr>
          <a:xfrm rot="10800000" flipV="1">
            <a:off x="9121884" y="4686300"/>
            <a:ext cx="5813317" cy="121653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048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</a:t>
              </a:r>
              <a:endParaRPr lang="en-US" altLang="ko-KR" sz="4400" dirty="0" smtClean="0"/>
            </a:p>
          </p:txBody>
        </p:sp>
      </p:grpSp>
      <p:sp>
        <p:nvSpPr>
          <p:cNvPr id="10" name="모서리가 둥근 직사각형 9"/>
          <p:cNvSpPr/>
          <p:nvPr/>
        </p:nvSpPr>
        <p:spPr>
          <a:xfrm flipH="1">
            <a:off x="10896597" y="1817810"/>
            <a:ext cx="7162802" cy="816587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66" y="5676900"/>
            <a:ext cx="10331230" cy="4306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53798" y="2653704"/>
            <a:ext cx="62484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등록 요청 </a:t>
            </a:r>
            <a:r>
              <a:rPr lang="en-US" altLang="ko-KR" sz="3200" dirty="0" smtClean="0"/>
              <a:t>/ </a:t>
            </a:r>
            <a:r>
              <a:rPr lang="ko-KR" altLang="en-US" sz="3200" dirty="0" smtClean="0"/>
              <a:t>수정 요청 </a:t>
            </a:r>
            <a:r>
              <a:rPr lang="en-US" altLang="ko-KR" sz="3200" dirty="0" smtClean="0"/>
              <a:t>/ </a:t>
            </a:r>
            <a:r>
              <a:rPr lang="ko-KR" altLang="en-US" sz="3200" dirty="0" smtClean="0"/>
              <a:t>삭제 요청</a:t>
            </a:r>
            <a:endParaRPr lang="en-US" altLang="ko-KR" sz="3200" dirty="0" smtClean="0"/>
          </a:p>
          <a:p>
            <a:endParaRPr lang="en-US" altLang="ko-KR" sz="3200" dirty="0"/>
          </a:p>
          <a:p>
            <a:r>
              <a:rPr lang="ko-KR" altLang="en-US" sz="3200" dirty="0" smtClean="0"/>
              <a:t>검색 조건</a:t>
            </a:r>
            <a:endParaRPr lang="en-US" altLang="ko-KR" sz="3200" dirty="0" smtClean="0"/>
          </a:p>
          <a:p>
            <a:endParaRPr lang="en-US" altLang="ko-KR" sz="3200" dirty="0" smtClean="0"/>
          </a:p>
          <a:p>
            <a:r>
              <a:rPr lang="en-US" altLang="ko-KR" sz="3200" dirty="0" smtClean="0"/>
              <a:t>1. </a:t>
            </a:r>
            <a:r>
              <a:rPr lang="ko-KR" altLang="en-US" sz="3200" dirty="0" smtClean="0"/>
              <a:t>기간</a:t>
            </a:r>
            <a:endParaRPr lang="en-US" altLang="ko-KR" sz="3200" dirty="0" smtClean="0"/>
          </a:p>
          <a:p>
            <a:pPr marL="285750" indent="-285750">
              <a:buFontTx/>
              <a:buChar char="-"/>
            </a:pPr>
            <a:r>
              <a:rPr lang="ko-KR" altLang="en-US" sz="3200" dirty="0" smtClean="0"/>
              <a:t>등록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신청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일</a:t>
            </a:r>
            <a:endParaRPr lang="en-US" altLang="ko-KR" sz="3200" dirty="0" smtClean="0"/>
          </a:p>
          <a:p>
            <a:pPr marL="285750" indent="-285750">
              <a:buFontTx/>
              <a:buChar char="-"/>
            </a:pPr>
            <a:endParaRPr lang="en-US" altLang="ko-KR" sz="3200" dirty="0"/>
          </a:p>
          <a:p>
            <a:r>
              <a:rPr lang="en-US" altLang="ko-KR" sz="3200" dirty="0" smtClean="0"/>
              <a:t>2. </a:t>
            </a:r>
            <a:r>
              <a:rPr lang="ko-KR" altLang="en-US" sz="3200" dirty="0" err="1" smtClean="0"/>
              <a:t>조건별</a:t>
            </a:r>
            <a:r>
              <a:rPr lang="ko-KR" altLang="en-US" sz="3200" dirty="0" smtClean="0"/>
              <a:t> 키워드</a:t>
            </a:r>
            <a:endParaRPr lang="en-US" altLang="ko-KR" sz="3200" dirty="0" smtClean="0"/>
          </a:p>
          <a:p>
            <a:pPr marL="285750" indent="-285750">
              <a:buFontTx/>
              <a:buChar char="-"/>
            </a:pPr>
            <a:r>
              <a:rPr lang="ko-KR" altLang="en-US" sz="3200" dirty="0" smtClean="0"/>
              <a:t>전체</a:t>
            </a:r>
            <a:endParaRPr lang="en-US" altLang="ko-KR" sz="3200" dirty="0" smtClean="0"/>
          </a:p>
          <a:p>
            <a:pPr marL="285750" indent="-285750">
              <a:buFontTx/>
              <a:buChar char="-"/>
            </a:pPr>
            <a:r>
              <a:rPr lang="ko-KR" altLang="en-US" sz="3200" dirty="0" smtClean="0"/>
              <a:t>상품번호</a:t>
            </a:r>
            <a:endParaRPr lang="en-US" altLang="ko-KR" sz="3200" dirty="0" smtClean="0"/>
          </a:p>
          <a:p>
            <a:pPr marL="285750" indent="-285750">
              <a:buFontTx/>
              <a:buChar char="-"/>
            </a:pPr>
            <a:r>
              <a:rPr lang="ko-KR" altLang="en-US" sz="3200" dirty="0" err="1" smtClean="0"/>
              <a:t>상점명</a:t>
            </a:r>
            <a:endParaRPr lang="en-US" altLang="ko-KR" sz="3200" dirty="0" smtClean="0"/>
          </a:p>
          <a:p>
            <a:pPr marL="285750" indent="-285750">
              <a:buFontTx/>
              <a:buChar char="-"/>
            </a:pPr>
            <a:r>
              <a:rPr lang="ko-KR" altLang="en-US" sz="3200" dirty="0" smtClean="0"/>
              <a:t>상품명</a:t>
            </a:r>
            <a:endParaRPr lang="en-US" altLang="ko-KR" sz="3200" dirty="0" smtClean="0"/>
          </a:p>
          <a:p>
            <a:pPr marL="285750" indent="-285750">
              <a:buFontTx/>
              <a:buChar char="-"/>
            </a:pPr>
            <a:r>
              <a:rPr lang="ko-KR" altLang="en-US" sz="3200" dirty="0" smtClean="0"/>
              <a:t>카테고리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7" y="1817808"/>
            <a:ext cx="10331230" cy="27160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8166" y="3695700"/>
            <a:ext cx="7283234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2"/>
          </p:cNvCxnSpPr>
          <p:nvPr/>
        </p:nvCxnSpPr>
        <p:spPr>
          <a:xfrm flipH="1">
            <a:off x="3733800" y="4533900"/>
            <a:ext cx="15983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276600" y="1943100"/>
            <a:ext cx="1295400" cy="710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48200" y="2933700"/>
            <a:ext cx="12192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8" idx="3"/>
            <a:endCxn id="13" idx="0"/>
          </p:cNvCxnSpPr>
          <p:nvPr/>
        </p:nvCxnSpPr>
        <p:spPr>
          <a:xfrm>
            <a:off x="4572000" y="2298402"/>
            <a:ext cx="685800" cy="63529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1"/>
            <a:endCxn id="5" idx="0"/>
          </p:cNvCxnSpPr>
          <p:nvPr/>
        </p:nvCxnSpPr>
        <p:spPr>
          <a:xfrm rot="10800000" flipV="1">
            <a:off x="3749784" y="3238500"/>
            <a:ext cx="898417" cy="4572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104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등록 요청</a:t>
              </a:r>
              <a:endParaRPr lang="en-US" altLang="ko-KR" sz="4400" dirty="0" smtClean="0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67880" t="-350" r="-4280" b="350"/>
          <a:stretch>
            <a:fillRect/>
          </a:stretch>
        </p:blipFill>
        <p:spPr>
          <a:xfrm>
            <a:off x="1106906" y="2139318"/>
            <a:ext cx="7303176" cy="58117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2420" r="2230"/>
          <a:stretch>
            <a:fillRect/>
          </a:stretch>
        </p:blipFill>
        <p:spPr>
          <a:xfrm>
            <a:off x="10668000" y="3695700"/>
            <a:ext cx="6502876" cy="293780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0" y="8525349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확인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반려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거절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반려 시 반려 사유 입력</a:t>
            </a:r>
            <a:endParaRPr lang="ko-KR" altLang="en-US" sz="3600" dirty="0"/>
          </a:p>
        </p:txBody>
      </p:sp>
      <p:sp>
        <p:nvSpPr>
          <p:cNvPr id="6" name="직사각형 5"/>
          <p:cNvSpPr/>
          <p:nvPr/>
        </p:nvSpPr>
        <p:spPr>
          <a:xfrm>
            <a:off x="5943600" y="4152900"/>
            <a:ext cx="6858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6" idx="3"/>
            <a:endCxn id="19" idx="1"/>
          </p:cNvCxnSpPr>
          <p:nvPr/>
        </p:nvCxnSpPr>
        <p:spPr>
          <a:xfrm>
            <a:off x="6629400" y="4533900"/>
            <a:ext cx="4038600" cy="6307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76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수정 요청</a:t>
              </a:r>
              <a:endParaRPr lang="en-US" altLang="ko-KR" sz="4400" dirty="0" smtClean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0" y="8525349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확인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반려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거절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취소 시 취소 사유 입력</a:t>
            </a:r>
            <a:endParaRPr lang="ko-KR" altLang="en-US" sz="3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7320" r="-200"/>
          <a:stretch>
            <a:fillRect/>
          </a:stretch>
        </p:blipFill>
        <p:spPr>
          <a:xfrm>
            <a:off x="1102143" y="1710293"/>
            <a:ext cx="6822657" cy="56262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86272" y="2499204"/>
            <a:ext cx="7287318" cy="45687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477000" y="5524500"/>
            <a:ext cx="990600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endCxn id="13" idx="1"/>
          </p:cNvCxnSpPr>
          <p:nvPr/>
        </p:nvCxnSpPr>
        <p:spPr>
          <a:xfrm flipV="1">
            <a:off x="7467600" y="4783600"/>
            <a:ext cx="2618672" cy="13505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615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삭제 요청</a:t>
              </a:r>
              <a:endParaRPr lang="en-US" altLang="ko-KR" sz="4400" dirty="0" smtClean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53900" y="8797065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확인 버튼 클릭 시 상품 삭제 진행</a:t>
            </a:r>
            <a:endParaRPr lang="ko-KR" altLang="en-US" sz="36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74540"/>
          <a:stretch>
            <a:fillRect/>
          </a:stretch>
        </p:blipFill>
        <p:spPr>
          <a:xfrm>
            <a:off x="4267200" y="2171700"/>
            <a:ext cx="10212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5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오늘의 </a:t>
              </a:r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딜</a:t>
              </a:r>
              <a:endParaRPr lang="en-US" altLang="ko-KR" sz="4400" dirty="0" smtClean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58150" y="8790571"/>
            <a:ext cx="87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상품 관리 페이지 내에 오늘의 </a:t>
            </a:r>
            <a:r>
              <a:rPr lang="ko-KR" altLang="en-US" sz="3600" dirty="0" err="1" smtClean="0"/>
              <a:t>딜</a:t>
            </a:r>
            <a:r>
              <a:rPr lang="ko-KR" altLang="en-US" sz="3600" dirty="0" smtClean="0"/>
              <a:t> 상품 설정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171" y="1793462"/>
            <a:ext cx="15302481" cy="18896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00200" y="4235987"/>
            <a:ext cx="14804424" cy="366905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943600" y="1793462"/>
            <a:ext cx="2057400" cy="606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229600" y="2628900"/>
            <a:ext cx="1447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944600" y="3162300"/>
            <a:ext cx="1600200" cy="533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2" idx="2"/>
          </p:cNvCxnSpPr>
          <p:nvPr/>
        </p:nvCxnSpPr>
        <p:spPr>
          <a:xfrm rot="16200000" flipH="1">
            <a:off x="7391400" y="1981200"/>
            <a:ext cx="419100" cy="12573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3" idx="3"/>
            <a:endCxn id="5" idx="1"/>
          </p:cNvCxnSpPr>
          <p:nvPr/>
        </p:nvCxnSpPr>
        <p:spPr>
          <a:xfrm>
            <a:off x="9677400" y="2819400"/>
            <a:ext cx="4267200" cy="60959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5" idx="2"/>
            <a:endCxn id="10" idx="0"/>
          </p:cNvCxnSpPr>
          <p:nvPr/>
        </p:nvCxnSpPr>
        <p:spPr>
          <a:xfrm rot="5400000">
            <a:off x="11603412" y="1094698"/>
            <a:ext cx="540289" cy="574228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9688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게시판후기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1500" y="4197300"/>
            <a:ext cx="17145000" cy="3536999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7846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오늘의 </a:t>
              </a:r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딜</a:t>
              </a:r>
              <a:endParaRPr lang="en-US" altLang="ko-KR" sz="4400" dirty="0" smtClean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86200" y="8773294"/>
            <a:ext cx="116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/>
              <a:t>딜</a:t>
            </a:r>
            <a:r>
              <a:rPr lang="ko-KR" altLang="en-US" sz="3600" dirty="0" smtClean="0"/>
              <a:t> 버튼 </a:t>
            </a:r>
            <a:r>
              <a:rPr lang="ko-KR" altLang="en-US" sz="3600" dirty="0" err="1" smtClean="0"/>
              <a:t>클릭시</a:t>
            </a:r>
            <a:r>
              <a:rPr lang="ko-KR" altLang="en-US" sz="3600" dirty="0" smtClean="0"/>
              <a:t> </a:t>
            </a:r>
            <a:r>
              <a:rPr lang="en-US" altLang="ko-KR" sz="3600" dirty="0" err="1" smtClean="0"/>
              <a:t>DataPicker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이용 ▶ 오늘의 </a:t>
            </a:r>
            <a:r>
              <a:rPr lang="ko-KR" altLang="en-US" sz="3600" dirty="0" err="1" smtClean="0"/>
              <a:t>딜</a:t>
            </a:r>
            <a:r>
              <a:rPr lang="ko-KR" altLang="en-US" sz="3600" dirty="0" smtClean="0"/>
              <a:t> 시작 날 선택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800" y="1617715"/>
            <a:ext cx="8915400" cy="32209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44400" y="402657"/>
            <a:ext cx="4890054" cy="50581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1840"/>
          <a:stretch>
            <a:fillRect/>
          </a:stretch>
        </p:blipFill>
        <p:spPr>
          <a:xfrm>
            <a:off x="4333712" y="3711364"/>
            <a:ext cx="7105814" cy="22213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846471" y="6454564"/>
            <a:ext cx="14782790" cy="16506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29600" y="2324100"/>
            <a:ext cx="990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106400" y="2324100"/>
            <a:ext cx="4267190" cy="342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763000" y="4822031"/>
            <a:ext cx="1371599" cy="1036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6" idx="3"/>
          </p:cNvCxnSpPr>
          <p:nvPr/>
        </p:nvCxnSpPr>
        <p:spPr>
          <a:xfrm>
            <a:off x="9220200" y="2667000"/>
            <a:ext cx="3886200" cy="6477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2" idx="0"/>
          </p:cNvCxnSpPr>
          <p:nvPr/>
        </p:nvCxnSpPr>
        <p:spPr>
          <a:xfrm rot="10800000" flipV="1">
            <a:off x="9448800" y="4152899"/>
            <a:ext cx="3657600" cy="66913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2" idx="2"/>
            <a:endCxn id="21" idx="0"/>
          </p:cNvCxnSpPr>
          <p:nvPr/>
        </p:nvCxnSpPr>
        <p:spPr>
          <a:xfrm rot="5400000">
            <a:off x="9045212" y="6050975"/>
            <a:ext cx="596243" cy="21093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296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오늘의 </a:t>
              </a:r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딜</a:t>
              </a:r>
              <a:endParaRPr lang="en-US" altLang="ko-KR" sz="4400" dirty="0" smtClean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86200" y="8773294"/>
            <a:ext cx="116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해제 버튼 클릭 시 오늘의 </a:t>
            </a:r>
            <a:r>
              <a:rPr lang="ko-KR" altLang="en-US" sz="3600" dirty="0" err="1" smtClean="0"/>
              <a:t>딜</a:t>
            </a:r>
            <a:r>
              <a:rPr lang="ko-KR" altLang="en-US" sz="3600" dirty="0" smtClean="0"/>
              <a:t> 상품에서 제거</a:t>
            </a:r>
            <a:endParaRPr lang="ko-KR" altLang="en-US" sz="36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6289" y="1782247"/>
            <a:ext cx="16459200" cy="16084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2143" y="4686300"/>
            <a:ext cx="16233346" cy="33527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l="2460"/>
          <a:stretch>
            <a:fillRect/>
          </a:stretch>
        </p:blipFill>
        <p:spPr>
          <a:xfrm>
            <a:off x="5638800" y="3238500"/>
            <a:ext cx="6758693" cy="212482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5773400" y="2324100"/>
            <a:ext cx="12192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686725" y="4300914"/>
            <a:ext cx="1590875" cy="918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916925" y="5491544"/>
            <a:ext cx="932150" cy="607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2" idx="1"/>
            <a:endCxn id="3" idx="0"/>
          </p:cNvCxnSpPr>
          <p:nvPr/>
        </p:nvCxnSpPr>
        <p:spPr>
          <a:xfrm rot="10800000" flipV="1">
            <a:off x="10482164" y="2667000"/>
            <a:ext cx="5291237" cy="163391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3" idx="2"/>
            <a:endCxn id="5" idx="1"/>
          </p:cNvCxnSpPr>
          <p:nvPr/>
        </p:nvCxnSpPr>
        <p:spPr>
          <a:xfrm rot="16200000" flipH="1">
            <a:off x="12911804" y="2790059"/>
            <a:ext cx="575481" cy="543476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520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상품 처리 상태</a:t>
              </a:r>
              <a:endParaRPr lang="en-US" altLang="ko-KR" sz="4400" dirty="0" smtClean="0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5507431" y="4762500"/>
            <a:ext cx="2975763" cy="1219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7595" y="507040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상품 등록 신청</a:t>
            </a:r>
            <a:endParaRPr lang="ko-KR" altLang="en-US" sz="3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9481338" y="4803278"/>
            <a:ext cx="1636318" cy="10535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227319" y="4803278"/>
            <a:ext cx="1676400" cy="10535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5087600" y="3270766"/>
            <a:ext cx="2514600" cy="8821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5087600" y="6337875"/>
            <a:ext cx="2514600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828800" y="3619500"/>
            <a:ext cx="2362200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57485" y="6386512"/>
            <a:ext cx="1314451" cy="9372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97158" y="8132567"/>
            <a:ext cx="1649807" cy="9560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3399" y="1982009"/>
            <a:ext cx="2190749" cy="7992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10000" y="1954022"/>
            <a:ext cx="2667000" cy="827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786137" y="5087374"/>
            <a:ext cx="1052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확인</a:t>
            </a:r>
            <a:endParaRPr lang="ko-KR" alt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368212" y="5037658"/>
            <a:ext cx="1497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/>
              <a:t>판매중</a:t>
            </a:r>
            <a:endParaRPr lang="ko-KR" alt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15392399" y="3419445"/>
            <a:ext cx="190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수정 요청</a:t>
            </a:r>
            <a:endParaRPr lang="ko-KR" alt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392399" y="6542684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삭제 요청</a:t>
            </a:r>
            <a:endParaRPr lang="ko-KR" alt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2888853" y="6542684"/>
            <a:ext cx="1183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반려</a:t>
            </a:r>
            <a:endParaRPr lang="ko-KR" alt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771565" y="8318224"/>
            <a:ext cx="1100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삭제</a:t>
            </a:r>
            <a:endParaRPr lang="ko-KR" alt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2133600" y="3727966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상품 보류</a:t>
            </a:r>
            <a:endParaRPr lang="ko-KR" alt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4191000" y="2160032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삭제 요청</a:t>
            </a:r>
            <a:endParaRPr lang="ko-KR" alt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685800" y="2077801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수정 요청</a:t>
            </a:r>
            <a:endParaRPr lang="ko-KR" altLang="en-US" sz="3200" dirty="0"/>
          </a:p>
        </p:txBody>
      </p:sp>
      <p:cxnSp>
        <p:nvCxnSpPr>
          <p:cNvPr id="36" name="꺾인 연결선 35"/>
          <p:cNvCxnSpPr>
            <a:endCxn id="6" idx="1"/>
          </p:cNvCxnSpPr>
          <p:nvPr/>
        </p:nvCxnSpPr>
        <p:spPr>
          <a:xfrm>
            <a:off x="8406994" y="5330046"/>
            <a:ext cx="1074344" cy="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6" idx="3"/>
            <a:endCxn id="7" idx="1"/>
          </p:cNvCxnSpPr>
          <p:nvPr/>
        </p:nvCxnSpPr>
        <p:spPr>
          <a:xfrm flipV="1">
            <a:off x="11117656" y="5330046"/>
            <a:ext cx="1109663" cy="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3"/>
          </p:cNvCxnSpPr>
          <p:nvPr/>
        </p:nvCxnSpPr>
        <p:spPr>
          <a:xfrm flipV="1">
            <a:off x="13903719" y="4152900"/>
            <a:ext cx="1183881" cy="1177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7" idx="3"/>
          </p:cNvCxnSpPr>
          <p:nvPr/>
        </p:nvCxnSpPr>
        <p:spPr>
          <a:xfrm>
            <a:off x="13903719" y="5330046"/>
            <a:ext cx="1031481" cy="1503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" idx="1"/>
            <a:endCxn id="11" idx="3"/>
          </p:cNvCxnSpPr>
          <p:nvPr/>
        </p:nvCxnSpPr>
        <p:spPr>
          <a:xfrm flipH="1">
            <a:off x="4071936" y="5372100"/>
            <a:ext cx="1435495" cy="1483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1" idx="2"/>
            <a:endCxn id="12" idx="0"/>
          </p:cNvCxnSpPr>
          <p:nvPr/>
        </p:nvCxnSpPr>
        <p:spPr>
          <a:xfrm flipH="1">
            <a:off x="3322062" y="7323756"/>
            <a:ext cx="92649" cy="808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" idx="1"/>
            <a:endCxn id="10" idx="3"/>
          </p:cNvCxnSpPr>
          <p:nvPr/>
        </p:nvCxnSpPr>
        <p:spPr>
          <a:xfrm flipH="1" flipV="1">
            <a:off x="4191000" y="4076700"/>
            <a:ext cx="1316431" cy="1295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0" idx="0"/>
            <a:endCxn id="13" idx="2"/>
          </p:cNvCxnSpPr>
          <p:nvPr/>
        </p:nvCxnSpPr>
        <p:spPr>
          <a:xfrm flipH="1" flipV="1">
            <a:off x="1628774" y="2781300"/>
            <a:ext cx="1381126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0" idx="0"/>
            <a:endCxn id="19" idx="2"/>
          </p:cNvCxnSpPr>
          <p:nvPr/>
        </p:nvCxnSpPr>
        <p:spPr>
          <a:xfrm flipV="1">
            <a:off x="3009900" y="2781300"/>
            <a:ext cx="213360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205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게시판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문의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/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답변</a:t>
              </a:r>
              <a:endParaRPr lang="en-US" altLang="ko-KR" sz="4400" dirty="0" smtClean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86200" y="8773294"/>
            <a:ext cx="116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클라이언트의 문의 사항을 관리 할 수 있는 페이지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143" y="1666647"/>
            <a:ext cx="1615580" cy="15718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660" y="1666645"/>
            <a:ext cx="14371929" cy="15718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143" y="3639414"/>
            <a:ext cx="16271446" cy="44413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19200" y="2247900"/>
            <a:ext cx="1143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049000" y="1666645"/>
            <a:ext cx="1905000" cy="733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39000" y="2552700"/>
            <a:ext cx="1524000" cy="522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1"/>
            <a:endCxn id="8" idx="0"/>
          </p:cNvCxnSpPr>
          <p:nvPr/>
        </p:nvCxnSpPr>
        <p:spPr>
          <a:xfrm rot="10800000" flipV="1">
            <a:off x="8001000" y="2033472"/>
            <a:ext cx="3048000" cy="51922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아래쪽 화살표 11"/>
          <p:cNvSpPr/>
          <p:nvPr/>
        </p:nvSpPr>
        <p:spPr>
          <a:xfrm>
            <a:off x="8967587" y="3389687"/>
            <a:ext cx="685800" cy="1143000"/>
          </a:xfrm>
          <a:prstGeom prst="downArrow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712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66" y="1557478"/>
            <a:ext cx="14418289" cy="1571854"/>
          </a:xfrm>
          <a:prstGeom prst="rect">
            <a:avLst/>
          </a:prstGeom>
        </p:spPr>
      </p:pic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게시판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공지 사항</a:t>
              </a:r>
              <a:endParaRPr lang="en-US" altLang="ko-KR" sz="4400" dirty="0" smtClean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86200" y="8773294"/>
            <a:ext cx="116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공지사항 등록 및 현황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96" y="1557478"/>
            <a:ext cx="1615580" cy="15718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46686" y="2582022"/>
            <a:ext cx="1143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166" y="3478102"/>
            <a:ext cx="9416834" cy="47311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r="12070"/>
          <a:stretch>
            <a:fillRect/>
          </a:stretch>
        </p:blipFill>
        <p:spPr>
          <a:xfrm>
            <a:off x="9525000" y="3478103"/>
            <a:ext cx="8579733" cy="4623358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>
            <a:off x="8610600" y="2989157"/>
            <a:ext cx="609600" cy="1087543"/>
          </a:xfrm>
          <a:prstGeom prst="downArrow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201400" y="1557478"/>
            <a:ext cx="1447800" cy="538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658600" y="2247900"/>
            <a:ext cx="1066800" cy="334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2" idx="3"/>
            <a:endCxn id="23" idx="3"/>
          </p:cNvCxnSpPr>
          <p:nvPr/>
        </p:nvCxnSpPr>
        <p:spPr>
          <a:xfrm>
            <a:off x="12649200" y="1826489"/>
            <a:ext cx="76200" cy="588472"/>
          </a:xfrm>
          <a:prstGeom prst="bentConnector3">
            <a:avLst>
              <a:gd name="adj1" fmla="val 4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353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게시판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–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공지 사항 수정</a:t>
              </a:r>
              <a:endParaRPr lang="en-US" altLang="ko-KR" sz="4400" dirty="0" smtClean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86200" y="8773294"/>
            <a:ext cx="116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상세보기 또는 목록에서 수정 가능</a:t>
            </a:r>
            <a:endParaRPr lang="ko-KR" altLang="en-US" sz="3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r="12070"/>
          <a:stretch>
            <a:fillRect/>
          </a:stretch>
        </p:blipFill>
        <p:spPr>
          <a:xfrm>
            <a:off x="320232" y="3467100"/>
            <a:ext cx="8579733" cy="47326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166" y="1597039"/>
            <a:ext cx="12923764" cy="197931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l="-120" t="-140" r="14770" b="140"/>
          <a:stretch>
            <a:fillRect/>
          </a:stretch>
        </p:blipFill>
        <p:spPr>
          <a:xfrm>
            <a:off x="11387335" y="3633420"/>
            <a:ext cx="5986255" cy="43651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820400" y="2400300"/>
            <a:ext cx="914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10200" y="7886700"/>
            <a:ext cx="609600" cy="370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endCxn id="26" idx="1"/>
          </p:cNvCxnSpPr>
          <p:nvPr/>
        </p:nvCxnSpPr>
        <p:spPr>
          <a:xfrm flipV="1">
            <a:off x="6019800" y="5815970"/>
            <a:ext cx="5367535" cy="238373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3" idx="2"/>
            <a:endCxn id="26" idx="0"/>
          </p:cNvCxnSpPr>
          <p:nvPr/>
        </p:nvCxnSpPr>
        <p:spPr>
          <a:xfrm rot="16200000" flipH="1">
            <a:off x="12479171" y="1732128"/>
            <a:ext cx="699720" cy="310286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857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상점 관리</a:t>
              </a:r>
              <a:endParaRPr lang="en-US" altLang="ko-KR" sz="4400" dirty="0" smtClean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86200" y="8773294"/>
            <a:ext cx="116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상점 </a:t>
            </a:r>
            <a:r>
              <a:rPr lang="ko-KR" altLang="en-US" sz="3600" dirty="0" err="1" smtClean="0"/>
              <a:t>상태별</a:t>
            </a:r>
            <a:r>
              <a:rPr lang="ko-KR" altLang="en-US" sz="3600" dirty="0" smtClean="0"/>
              <a:t> 조회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상점 사용 승인 및 중지</a:t>
            </a:r>
            <a:endParaRPr lang="ko-KR" altLang="en-US" sz="3600" dirty="0"/>
          </a:p>
        </p:txBody>
      </p:sp>
      <p:pic>
        <p:nvPicPr>
          <p:cNvPr id="18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2142" y="5219699"/>
            <a:ext cx="16271447" cy="2827749"/>
          </a:xfrm>
          <a:prstGeom prst="rect">
            <a:avLst/>
          </a:prstGeom>
          <a:ln w="12700">
            <a:miter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429" y="1782246"/>
            <a:ext cx="16257160" cy="22182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72200" y="1943100"/>
            <a:ext cx="1447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29200" y="2660922"/>
            <a:ext cx="1219200" cy="577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6" idx="1"/>
            <a:endCxn id="7" idx="0"/>
          </p:cNvCxnSpPr>
          <p:nvPr/>
        </p:nvCxnSpPr>
        <p:spPr>
          <a:xfrm rot="10800000" flipV="1">
            <a:off x="5638800" y="2171700"/>
            <a:ext cx="533400" cy="48922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아래쪽 화살표 11"/>
          <p:cNvSpPr/>
          <p:nvPr/>
        </p:nvSpPr>
        <p:spPr>
          <a:xfrm>
            <a:off x="8686800" y="4243168"/>
            <a:ext cx="1066800" cy="800540"/>
          </a:xfrm>
          <a:prstGeom prst="downArrow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638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상점 관리</a:t>
              </a:r>
              <a:endParaRPr lang="en-US" altLang="ko-KR" sz="4400" dirty="0" smtClean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2142" y="1615222"/>
            <a:ext cx="16271447" cy="2064115"/>
          </a:xfrm>
          <a:prstGeom prst="rect">
            <a:avLst/>
          </a:prstGeom>
          <a:ln w="12700">
            <a:miter/>
          </a:ln>
        </p:spPr>
      </p:pic>
      <p:pic>
        <p:nvPicPr>
          <p:cNvPr id="19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2143" y="4159615"/>
            <a:ext cx="8118057" cy="3975502"/>
          </a:xfrm>
          <a:prstGeom prst="rect">
            <a:avLst/>
          </a:prstGeom>
          <a:ln w="12700">
            <a:miter/>
          </a:ln>
        </p:spPr>
      </p:pic>
      <p:pic>
        <p:nvPicPr>
          <p:cNvPr id="21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20200" y="4159615"/>
            <a:ext cx="8153389" cy="3975502"/>
          </a:xfrm>
          <a:prstGeom prst="rect">
            <a:avLst/>
          </a:prstGeom>
          <a:ln w="12700">
            <a:miter/>
          </a:ln>
        </p:spPr>
      </p:pic>
      <p:sp>
        <p:nvSpPr>
          <p:cNvPr id="3" name="직사각형 2"/>
          <p:cNvSpPr/>
          <p:nvPr/>
        </p:nvSpPr>
        <p:spPr>
          <a:xfrm>
            <a:off x="6629400" y="2095500"/>
            <a:ext cx="609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6629400" y="2880578"/>
            <a:ext cx="609600" cy="1080789"/>
          </a:xfrm>
          <a:prstGeom prst="downArrow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886200" y="8773294"/>
            <a:ext cx="116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/>
              <a:t>상점명</a:t>
            </a:r>
            <a:r>
              <a:rPr lang="ko-KR" altLang="en-US" sz="3600" dirty="0" smtClean="0"/>
              <a:t> 클릭 시 상점 상세보기 페이지 이동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74809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상점 관리</a:t>
              </a:r>
              <a:endParaRPr lang="en-US" altLang="ko-KR" sz="4400" dirty="0" smtClean="0"/>
            </a:p>
          </p:txBody>
        </p:sp>
      </p:grpSp>
      <p:pic>
        <p:nvPicPr>
          <p:cNvPr id="31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rcRect l="34910" t="90160" r="49960"/>
          <a:stretch>
            <a:fillRect/>
          </a:stretch>
        </p:blipFill>
        <p:spPr>
          <a:xfrm>
            <a:off x="381000" y="2504147"/>
            <a:ext cx="2123638" cy="1219200"/>
          </a:xfrm>
          <a:prstGeom prst="rect">
            <a:avLst/>
          </a:prstGeom>
          <a:ln w="12700">
            <a:miter/>
          </a:ln>
        </p:spPr>
      </p:pic>
      <p:pic>
        <p:nvPicPr>
          <p:cNvPr id="32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rcRect l="49840" t="90160" r="34910"/>
          <a:stretch>
            <a:fillRect/>
          </a:stretch>
        </p:blipFill>
        <p:spPr>
          <a:xfrm>
            <a:off x="381000" y="6212896"/>
            <a:ext cx="2118876" cy="1207323"/>
          </a:xfrm>
          <a:prstGeom prst="rect">
            <a:avLst/>
          </a:prstGeom>
          <a:ln w="12700">
            <a:miter/>
          </a:ln>
        </p:spPr>
      </p:pic>
      <p:pic>
        <p:nvPicPr>
          <p:cNvPr id="33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24362" y="2241265"/>
            <a:ext cx="7391400" cy="1744963"/>
          </a:xfrm>
          <a:prstGeom prst="rect">
            <a:avLst/>
          </a:prstGeom>
          <a:ln w="12700">
            <a:miter/>
          </a:ln>
        </p:spPr>
      </p:pic>
      <p:pic>
        <p:nvPicPr>
          <p:cNvPr id="34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24363" y="5958241"/>
            <a:ext cx="7391399" cy="1716632"/>
          </a:xfrm>
          <a:prstGeom prst="rect">
            <a:avLst/>
          </a:prstGeom>
          <a:ln w="12700">
            <a:miter/>
          </a:ln>
        </p:spPr>
      </p:pic>
      <p:pic>
        <p:nvPicPr>
          <p:cNvPr id="35" name="붙여넣은 동영상.png" descr="붙여넣은 동영상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182600" y="2511752"/>
            <a:ext cx="4965701" cy="4914901"/>
          </a:xfrm>
          <a:prstGeom prst="rect">
            <a:avLst/>
          </a:prstGeom>
          <a:ln w="12700">
            <a:miter/>
          </a:ln>
        </p:spPr>
      </p:pic>
      <p:sp>
        <p:nvSpPr>
          <p:cNvPr id="36" name="모서리가 둥근 직사각형 35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endCxn id="33" idx="1"/>
          </p:cNvCxnSpPr>
          <p:nvPr/>
        </p:nvCxnSpPr>
        <p:spPr>
          <a:xfrm>
            <a:off x="2286000" y="3086100"/>
            <a:ext cx="2138362" cy="276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32" idx="3"/>
            <a:endCxn id="34" idx="1"/>
          </p:cNvCxnSpPr>
          <p:nvPr/>
        </p:nvCxnSpPr>
        <p:spPr>
          <a:xfrm flipV="1">
            <a:off x="2499876" y="6816557"/>
            <a:ext cx="1924487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4" idx="3"/>
            <a:endCxn id="35" idx="1"/>
          </p:cNvCxnSpPr>
          <p:nvPr/>
        </p:nvCxnSpPr>
        <p:spPr>
          <a:xfrm flipV="1">
            <a:off x="11815762" y="4969203"/>
            <a:ext cx="1366838" cy="1847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33" idx="3"/>
            <a:endCxn id="35" idx="1"/>
          </p:cNvCxnSpPr>
          <p:nvPr/>
        </p:nvCxnSpPr>
        <p:spPr>
          <a:xfrm>
            <a:off x="11815762" y="3113747"/>
            <a:ext cx="1366838" cy="18554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486400" y="8788570"/>
            <a:ext cx="8518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/>
              <a:t>입점</a:t>
            </a:r>
            <a:r>
              <a:rPr lang="ko-KR" altLang="en-US" sz="3600" dirty="0" smtClean="0"/>
              <a:t> 승인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거절 시 관리자 인증 후 진행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901169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쿠폰 관리</a:t>
              </a:r>
              <a:endParaRPr lang="en-US" altLang="ko-KR" sz="4400" dirty="0" smtClean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486400" y="8788570"/>
            <a:ext cx="8518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쿠폰 </a:t>
            </a:r>
            <a:r>
              <a:rPr lang="ko-KR" altLang="en-US" sz="3600" dirty="0" err="1" smtClean="0"/>
              <a:t>상태별</a:t>
            </a:r>
            <a:r>
              <a:rPr lang="ko-KR" altLang="en-US" sz="3600" dirty="0" smtClean="0"/>
              <a:t> 조회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쿠폰 사용 승인 및 삭제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143" y="1617714"/>
            <a:ext cx="16271447" cy="1219306"/>
          </a:xfrm>
          <a:prstGeom prst="rect">
            <a:avLst/>
          </a:prstGeom>
        </p:spPr>
      </p:pic>
      <p:pic>
        <p:nvPicPr>
          <p:cNvPr id="18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2143" y="3391074"/>
            <a:ext cx="16271447" cy="4571826"/>
          </a:xfrm>
          <a:prstGeom prst="rect">
            <a:avLst/>
          </a:prstGeom>
          <a:ln w="12700">
            <a:miter/>
          </a:ln>
        </p:spPr>
      </p:pic>
      <p:sp>
        <p:nvSpPr>
          <p:cNvPr id="3" name="직사각형 2"/>
          <p:cNvSpPr/>
          <p:nvPr/>
        </p:nvSpPr>
        <p:spPr>
          <a:xfrm>
            <a:off x="6248400" y="1617714"/>
            <a:ext cx="1447800" cy="55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92000" y="2324100"/>
            <a:ext cx="1143000" cy="51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3" idx="3"/>
            <a:endCxn id="5" idx="0"/>
          </p:cNvCxnSpPr>
          <p:nvPr/>
        </p:nvCxnSpPr>
        <p:spPr>
          <a:xfrm>
            <a:off x="7696200" y="1894707"/>
            <a:ext cx="5067300" cy="42939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아래쪽 화살표 9"/>
          <p:cNvSpPr/>
          <p:nvPr/>
        </p:nvSpPr>
        <p:spPr>
          <a:xfrm>
            <a:off x="12534900" y="3044773"/>
            <a:ext cx="571500" cy="1219200"/>
          </a:xfrm>
          <a:prstGeom prst="downArrow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30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반품취소교환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교환관리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5106" y="3924300"/>
            <a:ext cx="17137788" cy="5181600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98433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쿠폰 관리</a:t>
              </a:r>
              <a:endParaRPr lang="en-US" altLang="ko-KR" sz="4400" dirty="0" smtClean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162800" y="8797065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쿠폰 사용 승인 및 삭제</a:t>
            </a:r>
            <a:endParaRPr lang="ko-KR" altLang="en-US" sz="3600" dirty="0"/>
          </a:p>
        </p:txBody>
      </p:sp>
      <p:pic>
        <p:nvPicPr>
          <p:cNvPr id="19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rcRect r="49790"/>
          <a:stretch>
            <a:fillRect/>
          </a:stretch>
        </p:blipFill>
        <p:spPr>
          <a:xfrm>
            <a:off x="228600" y="2527499"/>
            <a:ext cx="2286000" cy="896187"/>
          </a:xfrm>
          <a:prstGeom prst="rect">
            <a:avLst/>
          </a:prstGeom>
          <a:ln w="12700">
            <a:miter/>
          </a:ln>
        </p:spPr>
      </p:pic>
      <p:pic>
        <p:nvPicPr>
          <p:cNvPr id="20" name="스크린샷 2024-01-18 오전 12.39.13.png" descr="스크린샷 2024-01-18 오전 12.39.13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10490" y="2254896"/>
            <a:ext cx="5911025" cy="1441392"/>
          </a:xfrm>
          <a:prstGeom prst="rect">
            <a:avLst/>
          </a:prstGeom>
          <a:ln w="12700">
            <a:miter/>
          </a:ln>
        </p:spPr>
      </p:pic>
      <p:pic>
        <p:nvPicPr>
          <p:cNvPr id="21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rcRect l="49950"/>
          <a:stretch>
            <a:fillRect/>
          </a:stretch>
        </p:blipFill>
        <p:spPr>
          <a:xfrm>
            <a:off x="228600" y="5419282"/>
            <a:ext cx="2286000" cy="899050"/>
          </a:xfrm>
          <a:prstGeom prst="rect">
            <a:avLst/>
          </a:prstGeom>
          <a:ln w="12700">
            <a:miter/>
          </a:ln>
        </p:spPr>
      </p:pic>
      <p:pic>
        <p:nvPicPr>
          <p:cNvPr id="22" name="붙여넣은 동영상.png" descr="붙여넣은 동영상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10490" y="5148111"/>
            <a:ext cx="5911024" cy="1441392"/>
          </a:xfrm>
          <a:prstGeom prst="rect">
            <a:avLst/>
          </a:prstGeom>
          <a:ln w="12700">
            <a:miter/>
          </a:ln>
        </p:spPr>
      </p:pic>
      <p:pic>
        <p:nvPicPr>
          <p:cNvPr id="23" name="붙여넣은 동영상.png" descr="붙여넣은 동영상.png"/>
          <p:cNvPicPr>
            <a:picLocks noChangeAspect="1"/>
          </p:cNvPicPr>
          <p:nvPr/>
        </p:nvPicPr>
        <p:blipFill rotWithShape="1">
          <a:blip r:embed="rId7"/>
          <a:srcRect l="47980"/>
          <a:stretch>
            <a:fillRect/>
          </a:stretch>
        </p:blipFill>
        <p:spPr>
          <a:xfrm>
            <a:off x="11658600" y="2254896"/>
            <a:ext cx="6409075" cy="4334607"/>
          </a:xfrm>
          <a:prstGeom prst="rect">
            <a:avLst/>
          </a:prstGeom>
          <a:ln w="12700">
            <a:miter/>
          </a:ln>
        </p:spPr>
      </p:pic>
      <p:cxnSp>
        <p:nvCxnSpPr>
          <p:cNvPr id="6" name="직선 화살표 연결선 5"/>
          <p:cNvCxnSpPr>
            <a:stCxn id="19" idx="3"/>
            <a:endCxn id="20" idx="1"/>
          </p:cNvCxnSpPr>
          <p:nvPr/>
        </p:nvCxnSpPr>
        <p:spPr>
          <a:xfrm flipV="1">
            <a:off x="2514600" y="2975592"/>
            <a:ext cx="139589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20" idx="3"/>
          </p:cNvCxnSpPr>
          <p:nvPr/>
        </p:nvCxnSpPr>
        <p:spPr>
          <a:xfrm>
            <a:off x="9821515" y="2975592"/>
            <a:ext cx="2141885" cy="872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21" idx="3"/>
            <a:endCxn id="22" idx="1"/>
          </p:cNvCxnSpPr>
          <p:nvPr/>
        </p:nvCxnSpPr>
        <p:spPr>
          <a:xfrm>
            <a:off x="2514600" y="5868807"/>
            <a:ext cx="13958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2" idx="3"/>
          </p:cNvCxnSpPr>
          <p:nvPr/>
        </p:nvCxnSpPr>
        <p:spPr>
          <a:xfrm>
            <a:off x="9821514" y="5868807"/>
            <a:ext cx="2141886" cy="189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812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쿠폰 관리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(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목록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)</a:t>
              </a:r>
              <a:endParaRPr lang="en-US" altLang="ko-KR" sz="4400" dirty="0" smtClean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105400" y="8797065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/>
              <a:t>쿠폰명</a:t>
            </a:r>
            <a:r>
              <a:rPr lang="ko-KR" altLang="en-US" sz="3600" dirty="0" smtClean="0"/>
              <a:t> 클릭 시 쿠폰 상세내용 페이지 이동</a:t>
            </a:r>
            <a:endParaRPr lang="ko-KR" altLang="en-US" sz="3600" dirty="0"/>
          </a:p>
        </p:txBody>
      </p:sp>
      <p:pic>
        <p:nvPicPr>
          <p:cNvPr id="23" name="붙여넣은 동영상.png" descr="붙여넣은 동영상.png"/>
          <p:cNvPicPr>
            <a:picLocks noChangeAspect="1"/>
          </p:cNvPicPr>
          <p:nvPr/>
        </p:nvPicPr>
        <p:blipFill rotWithShape="1">
          <a:blip r:embed="rId4"/>
          <a:srcRect l="47980"/>
          <a:stretch>
            <a:fillRect/>
          </a:stretch>
        </p:blipFill>
        <p:spPr>
          <a:xfrm>
            <a:off x="1102143" y="1943100"/>
            <a:ext cx="6409075" cy="6019800"/>
          </a:xfrm>
          <a:prstGeom prst="rect">
            <a:avLst/>
          </a:prstGeom>
          <a:ln w="12700">
            <a:miter/>
          </a:ln>
        </p:spPr>
      </p:pic>
      <p:pic>
        <p:nvPicPr>
          <p:cNvPr id="18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599" y="1943100"/>
            <a:ext cx="7238991" cy="6019800"/>
          </a:xfrm>
          <a:prstGeom prst="rect">
            <a:avLst/>
          </a:prstGeom>
          <a:ln w="12700">
            <a:miter/>
          </a:ln>
        </p:spPr>
      </p:pic>
      <p:sp>
        <p:nvSpPr>
          <p:cNvPr id="2" name="직사각형 1"/>
          <p:cNvSpPr/>
          <p:nvPr/>
        </p:nvSpPr>
        <p:spPr>
          <a:xfrm>
            <a:off x="1371600" y="3771900"/>
            <a:ext cx="17526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  <a:endCxn id="18" idx="1"/>
          </p:cNvCxnSpPr>
          <p:nvPr/>
        </p:nvCxnSpPr>
        <p:spPr>
          <a:xfrm>
            <a:off x="3124200" y="4152900"/>
            <a:ext cx="7010399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882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정산 관리</a:t>
              </a:r>
              <a:endParaRPr lang="en-US" altLang="ko-KR" sz="4400" dirty="0" smtClean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143" y="1617714"/>
            <a:ext cx="16271447" cy="16994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2143" y="3493113"/>
            <a:ext cx="16271447" cy="66795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77000" y="1617714"/>
            <a:ext cx="1295400" cy="477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925800" y="2247900"/>
            <a:ext cx="12192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5" idx="3"/>
            <a:endCxn id="6" idx="0"/>
          </p:cNvCxnSpPr>
          <p:nvPr/>
        </p:nvCxnSpPr>
        <p:spPr>
          <a:xfrm>
            <a:off x="7772400" y="1856607"/>
            <a:ext cx="8763000" cy="39129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6" idx="2"/>
            <a:endCxn id="13" idx="0"/>
          </p:cNvCxnSpPr>
          <p:nvPr/>
        </p:nvCxnSpPr>
        <p:spPr>
          <a:xfrm rot="5400000">
            <a:off x="12530728" y="-511560"/>
            <a:ext cx="711813" cy="729753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626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정산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- 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일별</a:t>
              </a:r>
              <a:endParaRPr lang="en-US" altLang="ko-KR" sz="4400" dirty="0" smtClean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2142" y="1617713"/>
            <a:ext cx="16271447" cy="646307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2037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정산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- </a:t>
              </a:r>
              <a:r>
                <a:rPr lang="ko-KR" altLang="en-US" sz="4400" b="1" kern="0" spc="-123" dirty="0">
                  <a:solidFill>
                    <a:srgbClr val="000000"/>
                  </a:solidFill>
                  <a:latin typeface="Helvetica Neue"/>
                  <a:sym typeface="Helvetica Neue"/>
                </a:rPr>
                <a:t>월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별</a:t>
              </a:r>
              <a:endParaRPr lang="en-US" altLang="ko-KR" sz="4400" dirty="0" smtClean="0"/>
            </a:p>
          </p:txBody>
        </p:sp>
      </p:grpSp>
      <p:sp>
        <p:nvSpPr>
          <p:cNvPr id="12" name="모서리가 둥근 직사각형 11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2142" y="1617713"/>
            <a:ext cx="16271447" cy="64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정산 관리 </a:t>
              </a:r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- </a:t>
              </a:r>
              <a:r>
                <a:rPr lang="ko-KR" altLang="en-US" sz="4400" b="1" kern="0" spc="-123" dirty="0">
                  <a:solidFill>
                    <a:srgbClr val="000000"/>
                  </a:solidFill>
                  <a:latin typeface="Helvetica Neue"/>
                  <a:sym typeface="Helvetica Neue"/>
                </a:rPr>
                <a:t>연</a:t>
              </a:r>
              <a:r>
                <a:rPr lang="ko-KR" altLang="en-US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별</a:t>
              </a:r>
              <a:endParaRPr lang="en-US" altLang="ko-KR" sz="4400" dirty="0" smtClean="0"/>
            </a:p>
          </p:txBody>
        </p:sp>
      </p:grpSp>
      <p:sp>
        <p:nvSpPr>
          <p:cNvPr id="12" name="모서리가 둥근 직사각형 11"/>
          <p:cNvSpPr/>
          <p:nvPr/>
        </p:nvSpPr>
        <p:spPr>
          <a:xfrm flipH="1">
            <a:off x="1102143" y="8256778"/>
            <a:ext cx="16271447" cy="1726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2142" y="1617713"/>
            <a:ext cx="16271447" cy="64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44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825" y="9898540"/>
            <a:ext cx="18473364" cy="568127"/>
            <a:chOff x="-93825" y="9898540"/>
            <a:chExt cx="18473364" cy="568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93825" y="9898540"/>
              <a:ext cx="18473364" cy="5681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-187650" y="2321409"/>
            <a:ext cx="18661014" cy="14286"/>
            <a:chOff x="-187650" y="4260714"/>
            <a:chExt cx="1866101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187650" y="4260714"/>
              <a:ext cx="1866101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46862" y="1171407"/>
            <a:ext cx="13288086" cy="9387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5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중요 기술</a:t>
            </a:r>
            <a:endParaRPr lang="en-US" altLang="ko-KR" sz="55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6864" y="2907334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1.</a:t>
            </a:r>
            <a:r>
              <a:rPr lang="ko-KR" altLang="en-US" sz="32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en-US" altLang="ko-KR" sz="36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Base64 </a:t>
            </a:r>
            <a:r>
              <a:rPr lang="ko-KR" altLang="en-US" sz="3600" dirty="0" err="1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인코딩</a:t>
            </a:r>
            <a:endParaRPr lang="ko-KR" altLang="en-US" sz="320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17" name="Object 32"/>
          <p:cNvSpPr txBox="1"/>
          <p:nvPr/>
        </p:nvSpPr>
        <p:spPr>
          <a:xfrm>
            <a:off x="1046863" y="4194962"/>
            <a:ext cx="13563393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2.</a:t>
            </a:r>
            <a:r>
              <a:rPr kumimoji="0" lang="ko-KR" altLang="en-US" sz="3600" b="0" i="0" u="none" strike="noStrike" kern="1200" cap="none" spc="0" normalizeH="0" baseline="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lang="ko-KR" altLang="en-US" sz="3600" dirty="0" err="1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크롤링</a:t>
            </a:r>
            <a:endParaRPr kumimoji="0" lang="ko-KR" altLang="en-US" sz="36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grpSp>
        <p:nvGrpSpPr>
          <p:cNvPr id="44" name="그룹 1009"/>
          <p:cNvGrpSpPr/>
          <p:nvPr/>
        </p:nvGrpSpPr>
        <p:grpSpPr>
          <a:xfrm>
            <a:off x="543794" y="4485708"/>
            <a:ext cx="360218" cy="64840"/>
            <a:chOff x="927131" y="6513546"/>
            <a:chExt cx="314493" cy="35714"/>
          </a:xfrm>
        </p:grpSpPr>
        <p:pic>
          <p:nvPicPr>
            <p:cNvPr id="45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  <p:grpSp>
        <p:nvGrpSpPr>
          <p:cNvPr id="46" name="그룹 1009"/>
          <p:cNvGrpSpPr/>
          <p:nvPr/>
        </p:nvGrpSpPr>
        <p:grpSpPr>
          <a:xfrm>
            <a:off x="543794" y="3230396"/>
            <a:ext cx="360218" cy="64840"/>
            <a:chOff x="927131" y="6513546"/>
            <a:chExt cx="314493" cy="35714"/>
          </a:xfrm>
        </p:grpSpPr>
        <p:pic>
          <p:nvPicPr>
            <p:cNvPr id="4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927131" y="6513546"/>
              <a:ext cx="314493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1437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Base64 </a:t>
              </a:r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인코딩</a:t>
              </a:r>
              <a:endParaRPr lang="en-US" altLang="ko-KR" sz="4400" dirty="0" smtClean="0"/>
            </a:p>
          </p:txBody>
        </p:sp>
      </p:grpSp>
      <p:sp>
        <p:nvSpPr>
          <p:cNvPr id="12" name="모서리가 둥근 직사각형 11"/>
          <p:cNvSpPr/>
          <p:nvPr/>
        </p:nvSpPr>
        <p:spPr>
          <a:xfrm flipH="1">
            <a:off x="1102141" y="6819900"/>
            <a:ext cx="16271447" cy="31637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875" y="1639217"/>
            <a:ext cx="13186782" cy="1218284"/>
          </a:xfrm>
          <a:prstGeom prst="rect">
            <a:avLst/>
          </a:prstGeom>
        </p:spPr>
      </p:pic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19400" y="2862263"/>
            <a:ext cx="13177257" cy="38385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54666" y="7124520"/>
            <a:ext cx="1569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목적 </a:t>
            </a:r>
            <a:r>
              <a:rPr lang="en-US" altLang="ko-KR" sz="3200" dirty="0" smtClean="0"/>
              <a:t>: </a:t>
            </a:r>
            <a:r>
              <a:rPr lang="ko-KR" altLang="en-US" sz="3200" dirty="0" err="1" smtClean="0"/>
              <a:t>웹브라우저의</a:t>
            </a:r>
            <a:r>
              <a:rPr lang="ko-KR" altLang="en-US" sz="3200" dirty="0" smtClean="0"/>
              <a:t> 보안 정책으로 이미지 출력이 되지 않아 이미지를 </a:t>
            </a:r>
            <a:r>
              <a:rPr lang="en-US" altLang="ko-KR" sz="3200" dirty="0" smtClean="0"/>
              <a:t>Base64</a:t>
            </a:r>
            <a:r>
              <a:rPr lang="ko-KR" altLang="en-US" sz="3200" dirty="0" smtClean="0"/>
              <a:t>로 </a:t>
            </a:r>
            <a:r>
              <a:rPr lang="ko-KR" altLang="en-US" sz="3200" dirty="0" err="1" smtClean="0"/>
              <a:t>인코딩한</a:t>
            </a:r>
            <a:r>
              <a:rPr lang="ko-KR" altLang="en-US" sz="3200" dirty="0" smtClean="0"/>
              <a:t> 후</a:t>
            </a:r>
            <a:r>
              <a:rPr lang="en-US" altLang="ko-KR" sz="3200" dirty="0"/>
              <a:t> </a:t>
            </a:r>
            <a:r>
              <a:rPr lang="en-US" altLang="ko-KR" sz="3200" dirty="0" smtClean="0"/>
              <a:t>HTML</a:t>
            </a:r>
            <a:r>
              <a:rPr lang="ko-KR" altLang="en-US" sz="3200" dirty="0" smtClean="0"/>
              <a:t>에 직접 삽입하여 로드</a:t>
            </a:r>
            <a:endParaRPr lang="en-US" altLang="ko-KR" sz="3200" dirty="0" smtClean="0"/>
          </a:p>
          <a:p>
            <a:endParaRPr lang="en-US" altLang="ko-KR" sz="3200" dirty="0"/>
          </a:p>
          <a:p>
            <a:r>
              <a:rPr lang="en-US" altLang="ko-KR" sz="3200" dirty="0" smtClean="0"/>
              <a:t>Base64</a:t>
            </a:r>
            <a:r>
              <a:rPr lang="ko-KR" altLang="en-US" sz="3200" dirty="0" err="1" smtClean="0"/>
              <a:t>인코딩</a:t>
            </a:r>
            <a:r>
              <a:rPr lang="en-US" altLang="ko-KR" sz="3200" dirty="0" smtClean="0"/>
              <a:t> : </a:t>
            </a:r>
            <a:r>
              <a:rPr lang="ko-KR" altLang="en-US" sz="3200" dirty="0" smtClean="0"/>
              <a:t>바이너리 데이터를 </a:t>
            </a:r>
            <a:r>
              <a:rPr lang="en-US" altLang="ko-KR" sz="3200" dirty="0" smtClean="0"/>
              <a:t>ASCII </a:t>
            </a:r>
            <a:r>
              <a:rPr lang="ko-KR" altLang="en-US" sz="3200" dirty="0" smtClean="0"/>
              <a:t>문자열로 변환하는 </a:t>
            </a:r>
            <a:r>
              <a:rPr lang="ko-KR" altLang="en-US" sz="3200" dirty="0" err="1" smtClean="0"/>
              <a:t>인코딩</a:t>
            </a:r>
            <a:r>
              <a:rPr lang="ko-KR" altLang="en-US" sz="3200" dirty="0" smtClean="0"/>
              <a:t> 방식으로 별도의 </a:t>
            </a:r>
            <a:r>
              <a:rPr lang="en-US" altLang="ko-KR" sz="3200" dirty="0" smtClean="0"/>
              <a:t>HTTP </a:t>
            </a:r>
            <a:r>
              <a:rPr lang="ko-KR" altLang="en-US" sz="3200" dirty="0" err="1" smtClean="0"/>
              <a:t>요청없이</a:t>
            </a:r>
            <a:r>
              <a:rPr lang="ko-KR" altLang="en-US" sz="3200" dirty="0" smtClean="0"/>
              <a:t> 이미지 로드 가능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7280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12"/>
          <p:cNvGrpSpPr/>
          <p:nvPr/>
        </p:nvGrpSpPr>
        <p:grpSpPr>
          <a:xfrm>
            <a:off x="-914400" y="320298"/>
            <a:ext cx="11048999" cy="1121424"/>
            <a:chOff x="328386" y="-836465"/>
            <a:chExt cx="3617948" cy="558419"/>
          </a:xfrm>
        </p:grpSpPr>
        <p:grpSp>
          <p:nvGrpSpPr>
            <p:cNvPr id="15" name="그룹 1013"/>
            <p:cNvGrpSpPr/>
            <p:nvPr/>
          </p:nvGrpSpPr>
          <p:grpSpPr>
            <a:xfrm>
              <a:off x="663221" y="-836465"/>
              <a:ext cx="2983697" cy="558419"/>
              <a:chOff x="663221" y="-836465"/>
              <a:chExt cx="2983697" cy="558419"/>
            </a:xfrm>
          </p:grpSpPr>
          <p:pic>
            <p:nvPicPr>
              <p:cNvPr id="17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3221" y="-836465"/>
                <a:ext cx="2983697" cy="558419"/>
              </a:xfrm>
              <a:prstGeom prst="rect">
                <a:avLst/>
              </a:prstGeom>
            </p:spPr>
          </p:pic>
        </p:grpSp>
        <p:sp>
          <p:nvSpPr>
            <p:cNvPr id="16" name="Object 41"/>
            <p:cNvSpPr txBox="1"/>
            <p:nvPr/>
          </p:nvSpPr>
          <p:spPr>
            <a:xfrm>
              <a:off x="328386" y="-748829"/>
              <a:ext cx="3617948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400" b="1" kern="0" spc="-123" dirty="0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Base64 </a:t>
              </a:r>
              <a:r>
                <a:rPr lang="ko-KR" altLang="en-US" sz="4400" b="1" kern="0" spc="-123" dirty="0" err="1" smtClean="0">
                  <a:solidFill>
                    <a:srgbClr val="000000"/>
                  </a:solidFill>
                  <a:latin typeface="Helvetica Neue"/>
                  <a:sym typeface="Helvetica Neue"/>
                </a:rPr>
                <a:t>인코딩</a:t>
              </a:r>
              <a:endParaRPr lang="en-US" altLang="ko-KR" sz="4400" dirty="0" smtClean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8600" y="1651051"/>
            <a:ext cx="12870832" cy="852164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1000" y="2324100"/>
            <a:ext cx="12573000" cy="304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2954000" y="3924300"/>
            <a:ext cx="1447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554200" y="3631912"/>
            <a:ext cx="3623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Base64 </a:t>
            </a:r>
            <a:r>
              <a:rPr lang="ko-KR" altLang="en-US" sz="3200" dirty="0" err="1" smtClean="0"/>
              <a:t>인코딩</a:t>
            </a:r>
            <a:r>
              <a:rPr lang="ko-KR" altLang="en-US" sz="3200" dirty="0" smtClean="0"/>
              <a:t> 적용</a:t>
            </a:r>
            <a:endParaRPr lang="ko-KR" altLang="en-US" sz="3200" dirty="0"/>
          </a:p>
        </p:txBody>
      </p:sp>
      <p:sp>
        <p:nvSpPr>
          <p:cNvPr id="8" name="직사각형 7"/>
          <p:cNvSpPr/>
          <p:nvPr/>
        </p:nvSpPr>
        <p:spPr>
          <a:xfrm>
            <a:off x="9677400" y="6045149"/>
            <a:ext cx="685800" cy="546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8" idx="3"/>
          </p:cNvCxnSpPr>
          <p:nvPr/>
        </p:nvCxnSpPr>
        <p:spPr>
          <a:xfrm flipV="1">
            <a:off x="10363200" y="6318223"/>
            <a:ext cx="33147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818569" y="6025835"/>
            <a:ext cx="4033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Base64 </a:t>
            </a:r>
            <a:r>
              <a:rPr lang="ko-KR" altLang="en-US" sz="3200" dirty="0" err="1" smtClean="0"/>
              <a:t>인코딩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미적용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3885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50" y="725356"/>
            <a:ext cx="18661014" cy="2478571"/>
            <a:chOff x="-187650" y="725356"/>
            <a:chExt cx="18661014" cy="247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7650" y="725356"/>
              <a:ext cx="18661014" cy="247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5355" y="238112"/>
            <a:ext cx="2714717" cy="383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 smtClean="0">
                <a:solidFill>
                  <a:srgbClr val="383838"/>
                </a:solidFill>
                <a:latin typeface="Noto Serif CJK KR Light" pitchFamily="34" charset="0"/>
                <a:cs typeface="Noto Serif CJK KR Light" pitchFamily="34" charset="0"/>
              </a:rPr>
              <a:t>Miricompany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0850516" y="238111"/>
            <a:ext cx="6432178" cy="383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 smtClean="0">
                <a:solidFill>
                  <a:srgbClr val="383838"/>
                </a:solidFill>
                <a:latin typeface="Noto Serif CJK KR Light" pitchFamily="34" charset="0"/>
                <a:cs typeface="Noto Serif CJK KR Light" pitchFamily="34" charset="0"/>
              </a:rPr>
              <a:t>Miricompany Business Presentation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854328" y="5847011"/>
            <a:ext cx="9526644" cy="14286"/>
            <a:chOff x="8854328" y="5847011"/>
            <a:chExt cx="952664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4328" y="5847011"/>
              <a:ext cx="9526644" cy="142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47619" y="4676943"/>
            <a:ext cx="11052980" cy="2329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700" dirty="0" smtClean="0">
                <a:solidFill>
                  <a:srgbClr val="383838"/>
                </a:solidFill>
                <a:latin typeface="Noto Serif CJK KR Light" pitchFamily="34" charset="0"/>
                <a:cs typeface="Noto Serif CJK KR Light" pitchFamily="34" charset="0"/>
              </a:rPr>
              <a:t>THANK YOU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66667" y="4032098"/>
            <a:ext cx="4073983" cy="543257"/>
            <a:chOff x="1066667" y="4032098"/>
            <a:chExt cx="4073983" cy="5432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667" y="4032098"/>
              <a:ext cx="4073983" cy="54325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5906" y="4120019"/>
            <a:ext cx="5079819" cy="5044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 smtClean="0">
                <a:solidFill>
                  <a:srgbClr val="383838"/>
                </a:solidFill>
                <a:latin typeface="Noto Serif CJK KR Light" pitchFamily="34" charset="0"/>
                <a:cs typeface="Noto Serif CJK KR Light" pitchFamily="34" charset="0"/>
              </a:rPr>
              <a:t>BUSINESS PRESENTATION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146029" y="8453207"/>
            <a:ext cx="5991932" cy="5000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 smtClean="0">
                <a:solidFill>
                  <a:srgbClr val="383838"/>
                </a:solidFill>
                <a:latin typeface="Noto Sans CJK KR Regular" pitchFamily="34" charset="0"/>
                <a:cs typeface="Noto Sans CJK KR Regular" pitchFamily="34" charset="0"/>
              </a:rPr>
              <a:t>미리컴퍼니 비즈니스 프레젠테이션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155552" y="8834200"/>
            <a:ext cx="5264590" cy="5000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 smtClean="0">
                <a:solidFill>
                  <a:srgbClr val="383838"/>
                </a:solidFill>
                <a:latin typeface="Noto Sans CJK KR Regular" pitchFamily="34" charset="0"/>
                <a:cs typeface="Noto Sans CJK KR Regular" pitchFamily="34" charset="0"/>
              </a:rPr>
              <a:t>www.miricompany.com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4128648" y="8834200"/>
            <a:ext cx="2578457" cy="5000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 smtClean="0">
                <a:solidFill>
                  <a:srgbClr val="383838"/>
                </a:solidFill>
                <a:latin typeface="Noto Sans CJK KR Regular" pitchFamily="34" charset="0"/>
                <a:cs typeface="Noto Sans CJK KR Regular" pitchFamily="34" charset="0"/>
              </a:rPr>
              <a:t>02-123-4567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5720995" y="8834200"/>
            <a:ext cx="8942857" cy="5000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 smtClean="0">
                <a:solidFill>
                  <a:srgbClr val="383838"/>
                </a:solidFill>
                <a:latin typeface="Noto Sans CJK KR Regular" pitchFamily="34" charset="0"/>
                <a:cs typeface="Noto Sans CJK KR Regular" pitchFamily="34" charset="0"/>
              </a:rPr>
              <a:t>미리특별시 미리구 미리로 88 미리빌딩 8층 미리컴퍼니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0863873" y="8834200"/>
            <a:ext cx="6285651" cy="5000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900" dirty="0" smtClean="0">
                <a:solidFill>
                  <a:srgbClr val="383838"/>
                </a:solidFill>
                <a:latin typeface="Noto Sans CJK KR Regular" pitchFamily="34" charset="0"/>
                <a:cs typeface="Noto Sans CJK KR Regular" pitchFamily="34" charset="0"/>
              </a:rPr>
              <a:t>미리컴퍼니 경영지원팀 김미리 과장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93825" y="9898540"/>
            <a:ext cx="18473364" cy="568127"/>
            <a:chOff x="-93825" y="9898540"/>
            <a:chExt cx="18473364" cy="5681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3825" y="9898540"/>
              <a:ext cx="18473364" cy="568127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222" y="4457700"/>
            <a:ext cx="7848600" cy="4770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상품관리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수정 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3475" y="3390900"/>
            <a:ext cx="17261048" cy="4443597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32686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상품관리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재고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" y="3562150"/>
            <a:ext cx="17107764" cy="5086550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04613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주문배송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" y="3314700"/>
            <a:ext cx="14173201" cy="6553773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8835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쿠폰관리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3977" y="3390901"/>
            <a:ext cx="16480045" cy="5714999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9303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입점신청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81541" y="3285907"/>
            <a:ext cx="12153459" cy="6505792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6008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459920" y="1340703"/>
            <a:ext cx="1112248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dirty="0" smtClean="0">
                <a:solidFill>
                  <a:srgbClr val="383838"/>
                </a:solidFill>
                <a:latin typeface="Noto Serif CJK KR Light" pitchFamily="34" charset="0"/>
                <a:cs typeface="Noto Serif CJK KR Light" pitchFamily="34" charset="0"/>
              </a:rPr>
              <a:t>애자일 방법론</a:t>
            </a:r>
            <a:endParaRPr lang="en-US" sz="1400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4018043" y="2370535"/>
            <a:ext cx="2659729" cy="175426"/>
            <a:chOff x="1721224" y="5209505"/>
            <a:chExt cx="2659729" cy="17542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1224" y="5209505"/>
              <a:ext cx="2659729" cy="175426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3527453" y="2016052"/>
            <a:ext cx="3591686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dirty="0" smtClean="0">
                <a:solidFill>
                  <a:srgbClr val="383838"/>
                </a:solidFill>
                <a:latin typeface="Noto Sans CJK KR Regular" pitchFamily="34" charset="0"/>
                <a:cs typeface="Noto Sans CJK KR Regular" pitchFamily="34" charset="0"/>
              </a:rPr>
              <a:t>계획</a:t>
            </a:r>
            <a:endParaRPr lang="en-US" dirty="0"/>
          </a:p>
        </p:txBody>
      </p:sp>
      <p:grpSp>
        <p:nvGrpSpPr>
          <p:cNvPr id="1020" name="그룹 1020"/>
          <p:cNvGrpSpPr/>
          <p:nvPr/>
        </p:nvGrpSpPr>
        <p:grpSpPr>
          <a:xfrm>
            <a:off x="11171241" y="2343837"/>
            <a:ext cx="2659729" cy="175426"/>
            <a:chOff x="5858665" y="5209505"/>
            <a:chExt cx="2659729" cy="17542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8665" y="5209505"/>
              <a:ext cx="2659729" cy="175426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10664334" y="1998879"/>
            <a:ext cx="3591686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dirty="0" smtClean="0">
                <a:solidFill>
                  <a:srgbClr val="383838"/>
                </a:solidFill>
                <a:latin typeface="Noto Sans CJK KR Regular" pitchFamily="34" charset="0"/>
                <a:cs typeface="Noto Sans CJK KR Regular" pitchFamily="34" charset="0"/>
              </a:rPr>
              <a:t>디자인</a:t>
            </a:r>
            <a:endParaRPr lang="en-US" dirty="0"/>
          </a:p>
        </p:txBody>
      </p:sp>
      <p:pic>
        <p:nvPicPr>
          <p:cNvPr id="67" name="스크린샷 2024-01-14 오후 8.54.40.png" descr="스크린샷 2024-01-14 오후 8.54.40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6216" y="2835799"/>
            <a:ext cx="5763384" cy="5517821"/>
          </a:xfrm>
          <a:prstGeom prst="rect">
            <a:avLst/>
          </a:prstGeom>
          <a:ln w="12700">
            <a:miter/>
          </a:ln>
        </p:spPr>
      </p:pic>
      <p:grpSp>
        <p:nvGrpSpPr>
          <p:cNvPr id="68" name="그룹 1014"/>
          <p:cNvGrpSpPr/>
          <p:nvPr/>
        </p:nvGrpSpPr>
        <p:grpSpPr>
          <a:xfrm>
            <a:off x="3541330" y="8778536"/>
            <a:ext cx="11155676" cy="823088"/>
            <a:chOff x="9848762" y="5123810"/>
            <a:chExt cx="7433932" cy="1561905"/>
          </a:xfrm>
        </p:grpSpPr>
        <p:pic>
          <p:nvPicPr>
            <p:cNvPr id="70" name="Object 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8762" y="5123810"/>
              <a:ext cx="7433932" cy="1561905"/>
            </a:xfrm>
            <a:prstGeom prst="rect">
              <a:avLst/>
            </a:prstGeom>
          </p:spPr>
        </p:pic>
      </p:grpSp>
      <p:pic>
        <p:nvPicPr>
          <p:cNvPr id="74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13031" y="2846682"/>
            <a:ext cx="7529891" cy="5634938"/>
          </a:xfrm>
          <a:prstGeom prst="rect">
            <a:avLst/>
          </a:prstGeom>
          <a:ln w="12700">
            <a:miter/>
          </a:ln>
        </p:spPr>
      </p:pic>
      <p:sp>
        <p:nvSpPr>
          <p:cNvPr id="2" name="TextBox 1"/>
          <p:cNvSpPr txBox="1"/>
          <p:nvPr/>
        </p:nvSpPr>
        <p:spPr>
          <a:xfrm>
            <a:off x="5105400" y="8872920"/>
            <a:ext cx="9150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/>
              <a:t>노션</a:t>
            </a:r>
            <a:r>
              <a:rPr lang="en-US" altLang="ko-KR" sz="3200" b="1" dirty="0" smtClean="0"/>
              <a:t>(Notion)</a:t>
            </a:r>
            <a:r>
              <a:rPr lang="ko-KR" altLang="en-US" sz="3200" b="1" dirty="0" smtClean="0"/>
              <a:t>을 이용하여 계획과 디자인을 구상</a:t>
            </a:r>
            <a:endParaRPr lang="ko-KR" altLang="en-US" sz="3200" b="1" dirty="0"/>
          </a:p>
        </p:txBody>
      </p:sp>
      <p:grpSp>
        <p:nvGrpSpPr>
          <p:cNvPr id="76" name="그룹 1012"/>
          <p:cNvGrpSpPr/>
          <p:nvPr/>
        </p:nvGrpSpPr>
        <p:grpSpPr>
          <a:xfrm>
            <a:off x="-245782" y="288276"/>
            <a:ext cx="6148378" cy="914462"/>
            <a:chOff x="246592" y="342838"/>
            <a:chExt cx="3318532" cy="558419"/>
          </a:xfrm>
        </p:grpSpPr>
        <p:grpSp>
          <p:nvGrpSpPr>
            <p:cNvPr id="77" name="그룹 1013"/>
            <p:cNvGrpSpPr/>
            <p:nvPr/>
          </p:nvGrpSpPr>
          <p:grpSpPr>
            <a:xfrm>
              <a:off x="618960" y="342838"/>
              <a:ext cx="2737856" cy="558419"/>
              <a:chOff x="618960" y="342838"/>
              <a:chExt cx="2737856" cy="558419"/>
            </a:xfrm>
          </p:grpSpPr>
          <p:pic>
            <p:nvPicPr>
              <p:cNvPr id="83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8960" y="342838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79" name="Object 41"/>
            <p:cNvSpPr txBox="1"/>
            <p:nvPr/>
          </p:nvSpPr>
          <p:spPr>
            <a:xfrm>
              <a:off x="246592" y="446481"/>
              <a:ext cx="3318532" cy="3570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rgbClr val="383838"/>
                  </a:solidFill>
                  <a:latin typeface="Noto Serif CJK KR Light" pitchFamily="34" charset="0"/>
                  <a:cs typeface="Noto Serif CJK KR Light" pitchFamily="34" charset="0"/>
                </a:rPr>
                <a:t>웹 페이지 개발 방식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메인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62632" y="3390900"/>
            <a:ext cx="8410169" cy="6358250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1582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05000" y="3162300"/>
            <a:ext cx="9738121" cy="6844062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2734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매출관리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71600" y="4026206"/>
            <a:ext cx="15544800" cy="4089094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50128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반품취소교환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95400" y="3543300"/>
            <a:ext cx="13746606" cy="5819991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41637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반품취소교환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환불관리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5700" y="3771900"/>
            <a:ext cx="16436601" cy="4034007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7026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상품관리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71600" y="3314700"/>
            <a:ext cx="14208168" cy="6477000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7986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상품관리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상품수정요청리스트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332" y="3390900"/>
            <a:ext cx="16829336" cy="5305634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85761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판매자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스토어관리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상품관리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조회</a:t>
            </a:r>
          </a:p>
        </p:txBody>
      </p: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3695700"/>
            <a:ext cx="16611599" cy="4390964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09704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게시판관리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공지사항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30718" y="3509734"/>
            <a:ext cx="15226565" cy="460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8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게시판관리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6400" y="3500240"/>
            <a:ext cx="14706600" cy="63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15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-228600" y="270010"/>
            <a:ext cx="6148378" cy="914462"/>
            <a:chOff x="241233" y="342838"/>
            <a:chExt cx="3318532" cy="55841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18960" y="342838"/>
              <a:ext cx="2737856" cy="558419"/>
              <a:chOff x="618960" y="342838"/>
              <a:chExt cx="2737856" cy="55841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8960" y="342838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41" name="Object 41"/>
            <p:cNvSpPr txBox="1"/>
            <p:nvPr/>
          </p:nvSpPr>
          <p:spPr>
            <a:xfrm>
              <a:off x="241233" y="449800"/>
              <a:ext cx="3318532" cy="3570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rgbClr val="383838"/>
                  </a:solidFill>
                  <a:latin typeface="Noto Serif CJK KR Light" pitchFamily="34" charset="0"/>
                  <a:cs typeface="Noto Serif CJK KR Light" pitchFamily="34" charset="0"/>
                </a:rPr>
                <a:t>웹 페이지 개발 방식</a:t>
              </a:r>
              <a:endParaRPr lang="en-US" sz="3600" dirty="0"/>
            </a:p>
          </p:txBody>
        </p:sp>
      </p:grpSp>
      <p:grpSp>
        <p:nvGrpSpPr>
          <p:cNvPr id="1022" name="그룹 1022"/>
          <p:cNvGrpSpPr/>
          <p:nvPr/>
        </p:nvGrpSpPr>
        <p:grpSpPr>
          <a:xfrm>
            <a:off x="3560103" y="2425189"/>
            <a:ext cx="2659729" cy="175426"/>
            <a:chOff x="10011405" y="5209505"/>
            <a:chExt cx="2659729" cy="17542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405" y="5209505"/>
              <a:ext cx="2659729" cy="175426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3094124" y="2164081"/>
            <a:ext cx="3591686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dirty="0" smtClean="0">
                <a:solidFill>
                  <a:srgbClr val="383838"/>
                </a:solidFill>
                <a:latin typeface="Noto Sans CJK KR Regular" pitchFamily="34" charset="0"/>
              </a:rPr>
              <a:t>테스트</a:t>
            </a:r>
            <a:endParaRPr 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10822683" y="2407101"/>
            <a:ext cx="2659729" cy="175426"/>
            <a:chOff x="14137332" y="5222204"/>
            <a:chExt cx="2659729" cy="17542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332" y="5222204"/>
              <a:ext cx="2659729" cy="175426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10218218" y="2124856"/>
            <a:ext cx="3591686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dirty="0" smtClean="0">
                <a:solidFill>
                  <a:srgbClr val="383838"/>
                </a:solidFill>
                <a:latin typeface="Noto Sans CJK KR Regular" pitchFamily="34" charset="0"/>
              </a:rPr>
              <a:t>피드백</a:t>
            </a:r>
            <a:endParaRPr lang="en-US" dirty="0"/>
          </a:p>
        </p:txBody>
      </p:sp>
      <p:pic>
        <p:nvPicPr>
          <p:cNvPr id="26" name="스크린샷 2024-01-14 오후 9.10.12.png" descr="스크린샷 2024-01-14 오후 9.10.12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17488" y="2600614"/>
            <a:ext cx="5883512" cy="5617591"/>
          </a:xfrm>
          <a:prstGeom prst="rect">
            <a:avLst/>
          </a:prstGeom>
          <a:ln w="12700">
            <a:miter/>
          </a:ln>
        </p:spPr>
      </p:pic>
      <p:pic>
        <p:nvPicPr>
          <p:cNvPr id="27" name="붙여넣은 동영상.png" descr="붙여넣은 동영상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6086" y="2787504"/>
            <a:ext cx="5532922" cy="5282847"/>
          </a:xfrm>
          <a:prstGeom prst="rect">
            <a:avLst/>
          </a:prstGeom>
          <a:ln w="12700">
            <a:miter/>
          </a:ln>
        </p:spPr>
      </p:pic>
      <p:sp>
        <p:nvSpPr>
          <p:cNvPr id="28" name="Object 43"/>
          <p:cNvSpPr txBox="1"/>
          <p:nvPr/>
        </p:nvSpPr>
        <p:spPr>
          <a:xfrm>
            <a:off x="471230" y="1272824"/>
            <a:ext cx="410077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dirty="0" smtClean="0">
                <a:solidFill>
                  <a:srgbClr val="383838"/>
                </a:solidFill>
                <a:latin typeface="Noto Serif CJK KR Light" pitchFamily="34" charset="0"/>
                <a:cs typeface="Noto Serif CJK KR Light" pitchFamily="34" charset="0"/>
              </a:rPr>
              <a:t>애자일 방법론</a:t>
            </a:r>
            <a:endParaRPr lang="en-US" sz="1400" dirty="0"/>
          </a:p>
        </p:txBody>
      </p:sp>
      <p:grpSp>
        <p:nvGrpSpPr>
          <p:cNvPr id="29" name="그룹 1014"/>
          <p:cNvGrpSpPr/>
          <p:nvPr/>
        </p:nvGrpSpPr>
        <p:grpSpPr>
          <a:xfrm>
            <a:off x="3302789" y="8658868"/>
            <a:ext cx="11155676" cy="823088"/>
            <a:chOff x="9848762" y="5123810"/>
            <a:chExt cx="7433932" cy="1561905"/>
          </a:xfrm>
        </p:grpSpPr>
        <p:pic>
          <p:nvPicPr>
            <p:cNvPr id="30" name="Object 5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8762" y="5123810"/>
              <a:ext cx="7433932" cy="1561905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035431" y="8806722"/>
            <a:ext cx="9150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실행 과정 중 발생한 오류 피드백 및 수정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5567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게시판관리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문의관리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799" y="3467100"/>
            <a:ext cx="1582949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9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관리자메뉴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6400" y="3263894"/>
            <a:ext cx="10168314" cy="65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6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관리자메뉴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관리자목록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1496" y="3525131"/>
            <a:ext cx="14219904" cy="573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9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관리자메뉴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나의정보변경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94982" y="3404945"/>
            <a:ext cx="12119724" cy="63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46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메인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35963" y="3266237"/>
            <a:ext cx="11327637" cy="63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3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43200" y="3278077"/>
            <a:ext cx="9296400" cy="66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2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상점목록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95400" y="3238500"/>
            <a:ext cx="12551812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상점목록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전체상점목록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6268" y="3238500"/>
            <a:ext cx="1584796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89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상점목록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전체상점목록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승인완료상점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3619501"/>
            <a:ext cx="166095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34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상점목록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전체상점목록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승인중인상점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9041" y="3543300"/>
            <a:ext cx="17089916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8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9"/>
          <p:cNvPicPr>
            <a:picLocks noChangeAspect="1"/>
          </p:cNvPicPr>
          <p:nvPr/>
        </p:nvPicPr>
        <p:blipFill rotWithShape="1">
          <a:blip r:embed="rId3"/>
          <a:srcRect r="53530"/>
          <a:stretch>
            <a:fillRect/>
          </a:stretch>
        </p:blipFill>
        <p:spPr>
          <a:xfrm>
            <a:off x="742735" y="1915671"/>
            <a:ext cx="2668132" cy="2183646"/>
          </a:xfrm>
          <a:prstGeom prst="rect">
            <a:avLst/>
          </a:prstGeom>
          <a:noFill/>
        </p:spPr>
      </p:pic>
      <p:pic>
        <p:nvPicPr>
          <p:cNvPr id="244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28967" y="6041271"/>
            <a:ext cx="2140182" cy="1677440"/>
          </a:xfrm>
          <a:prstGeom prst="rect">
            <a:avLst/>
          </a:prstGeom>
        </p:spPr>
      </p:pic>
      <p:pic>
        <p:nvPicPr>
          <p:cNvPr id="245" name="그림 10" descr="그래픽, 폰트, 그래픽 디자인, 로고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894553" y="1973695"/>
            <a:ext cx="2152398" cy="1814165"/>
          </a:xfrm>
          <a:prstGeom prst="rect">
            <a:avLst/>
          </a:prstGeom>
        </p:spPr>
      </p:pic>
      <p:pic>
        <p:nvPicPr>
          <p:cNvPr id="246" name="그림 12" descr="텍스트, 폰트, 그래픽, 로고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43158" y="1915671"/>
            <a:ext cx="2410976" cy="2015733"/>
          </a:xfrm>
          <a:prstGeom prst="rect">
            <a:avLst/>
          </a:prstGeom>
        </p:spPr>
      </p:pic>
      <p:pic>
        <p:nvPicPr>
          <p:cNvPr id="247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648244" y="6052653"/>
            <a:ext cx="2557820" cy="2157714"/>
          </a:xfrm>
          <a:prstGeom prst="rect">
            <a:avLst/>
          </a:prstGeom>
        </p:spPr>
      </p:pic>
      <p:pic>
        <p:nvPicPr>
          <p:cNvPr id="248" name="그림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766374" y="6091690"/>
            <a:ext cx="2572109" cy="1671872"/>
          </a:xfrm>
          <a:prstGeom prst="rect">
            <a:avLst/>
          </a:prstGeom>
        </p:spPr>
      </p:pic>
      <p:pic>
        <p:nvPicPr>
          <p:cNvPr id="249" name="그림 2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2735" y="6041271"/>
            <a:ext cx="2443503" cy="1943372"/>
          </a:xfrm>
          <a:prstGeom prst="rect">
            <a:avLst/>
          </a:prstGeom>
        </p:spPr>
      </p:pic>
      <p:pic>
        <p:nvPicPr>
          <p:cNvPr id="250" name="그림 3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826302" y="6041271"/>
            <a:ext cx="2114846" cy="2307753"/>
          </a:xfrm>
          <a:prstGeom prst="rect">
            <a:avLst/>
          </a:prstGeom>
        </p:spPr>
      </p:pic>
      <p:grpSp>
        <p:nvGrpSpPr>
          <p:cNvPr id="251" name="그룹화"/>
          <p:cNvGrpSpPr/>
          <p:nvPr/>
        </p:nvGrpSpPr>
        <p:grpSpPr>
          <a:xfrm>
            <a:off x="6668070" y="6089133"/>
            <a:ext cx="2966581" cy="1928517"/>
            <a:chOff x="5" y="3"/>
            <a:chExt cx="5606022" cy="3618011"/>
          </a:xfrm>
        </p:grpSpPr>
        <p:grpSp>
          <p:nvGrpSpPr>
            <p:cNvPr id="252" name="그룹화"/>
            <p:cNvGrpSpPr/>
            <p:nvPr/>
          </p:nvGrpSpPr>
          <p:grpSpPr>
            <a:xfrm>
              <a:off x="5" y="3"/>
              <a:ext cx="5059974" cy="2529987"/>
              <a:chOff x="0" y="0"/>
              <a:chExt cx="5059973" cy="2529987"/>
            </a:xfrm>
          </p:grpSpPr>
          <p:pic>
            <p:nvPicPr>
              <p:cNvPr id="253" name="이미지" descr="이미지"/>
              <p:cNvPicPr>
                <a:picLocks noChangeAspect="1"/>
              </p:cNvPicPr>
              <p:nvPr/>
            </p:nvPicPr>
            <p:blipFill rotWithShape="1">
              <a:blip r:embed="rId11"/>
              <a:srcRect l="8800" t="24230" r="9350" b="23280"/>
              <a:stretch>
                <a:fillRect/>
              </a:stretch>
            </p:blipFill>
            <p:spPr>
              <a:xfrm>
                <a:off x="246757" y="532787"/>
                <a:ext cx="4566457" cy="1464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548" extrusionOk="0">
                    <a:moveTo>
                      <a:pt x="4359" y="0"/>
                    </a:moveTo>
                    <a:cubicBezTo>
                      <a:pt x="3984" y="-22"/>
                      <a:pt x="3456" y="859"/>
                      <a:pt x="3129" y="2120"/>
                    </a:cubicBezTo>
                    <a:cubicBezTo>
                      <a:pt x="2968" y="2743"/>
                      <a:pt x="2917" y="2827"/>
                      <a:pt x="2692" y="2827"/>
                    </a:cubicBezTo>
                    <a:cubicBezTo>
                      <a:pt x="2458" y="2827"/>
                      <a:pt x="2439" y="2863"/>
                      <a:pt x="2439" y="3288"/>
                    </a:cubicBezTo>
                    <a:cubicBezTo>
                      <a:pt x="2439" y="3543"/>
                      <a:pt x="2492" y="4076"/>
                      <a:pt x="2557" y="4474"/>
                    </a:cubicBezTo>
                    <a:cubicBezTo>
                      <a:pt x="2638" y="4967"/>
                      <a:pt x="2663" y="5353"/>
                      <a:pt x="2636" y="5694"/>
                    </a:cubicBezTo>
                    <a:cubicBezTo>
                      <a:pt x="2572" y="6484"/>
                      <a:pt x="2139" y="8862"/>
                      <a:pt x="2080" y="8748"/>
                    </a:cubicBezTo>
                    <a:cubicBezTo>
                      <a:pt x="2051" y="8692"/>
                      <a:pt x="2026" y="8013"/>
                      <a:pt x="2026" y="7242"/>
                    </a:cubicBezTo>
                    <a:cubicBezTo>
                      <a:pt x="2025" y="5484"/>
                      <a:pt x="1934" y="3656"/>
                      <a:pt x="1804" y="2827"/>
                    </a:cubicBezTo>
                    <a:cubicBezTo>
                      <a:pt x="1486" y="799"/>
                      <a:pt x="473" y="708"/>
                      <a:pt x="135" y="2675"/>
                    </a:cubicBezTo>
                    <a:cubicBezTo>
                      <a:pt x="12" y="3390"/>
                      <a:pt x="-1" y="3699"/>
                      <a:pt x="0" y="5928"/>
                    </a:cubicBezTo>
                    <a:cubicBezTo>
                      <a:pt x="1" y="8284"/>
                      <a:pt x="10" y="8474"/>
                      <a:pt x="216" y="10331"/>
                    </a:cubicBezTo>
                    <a:cubicBezTo>
                      <a:pt x="624" y="14009"/>
                      <a:pt x="1324" y="17805"/>
                      <a:pt x="1905" y="19494"/>
                    </a:cubicBezTo>
                    <a:cubicBezTo>
                      <a:pt x="2222" y="20413"/>
                      <a:pt x="2684" y="21199"/>
                      <a:pt x="3047" y="21438"/>
                    </a:cubicBezTo>
                    <a:cubicBezTo>
                      <a:pt x="3133" y="21496"/>
                      <a:pt x="3235" y="21532"/>
                      <a:pt x="3341" y="21543"/>
                    </a:cubicBezTo>
                    <a:cubicBezTo>
                      <a:pt x="3661" y="21578"/>
                      <a:pt x="4026" y="21415"/>
                      <a:pt x="4186" y="21129"/>
                    </a:cubicBezTo>
                    <a:cubicBezTo>
                      <a:pt x="4342" y="20851"/>
                      <a:pt x="4398" y="20838"/>
                      <a:pt x="4569" y="21030"/>
                    </a:cubicBezTo>
                    <a:cubicBezTo>
                      <a:pt x="4821" y="21312"/>
                      <a:pt x="5267" y="21318"/>
                      <a:pt x="5463" y="21041"/>
                    </a:cubicBezTo>
                    <a:cubicBezTo>
                      <a:pt x="5634" y="20799"/>
                      <a:pt x="5650" y="20447"/>
                      <a:pt x="5525" y="19669"/>
                    </a:cubicBezTo>
                    <a:cubicBezTo>
                      <a:pt x="5446" y="19176"/>
                      <a:pt x="5448" y="18921"/>
                      <a:pt x="5558" y="17047"/>
                    </a:cubicBezTo>
                    <a:cubicBezTo>
                      <a:pt x="5666" y="15213"/>
                      <a:pt x="5673" y="14776"/>
                      <a:pt x="5615" y="13251"/>
                    </a:cubicBezTo>
                    <a:cubicBezTo>
                      <a:pt x="5579" y="12302"/>
                      <a:pt x="5483" y="10919"/>
                      <a:pt x="5401" y="10179"/>
                    </a:cubicBezTo>
                    <a:lnTo>
                      <a:pt x="5251" y="8830"/>
                    </a:lnTo>
                    <a:lnTo>
                      <a:pt x="5427" y="7656"/>
                    </a:lnTo>
                    <a:cubicBezTo>
                      <a:pt x="5677" y="5996"/>
                      <a:pt x="5710" y="5077"/>
                      <a:pt x="5577" y="3346"/>
                    </a:cubicBezTo>
                    <a:cubicBezTo>
                      <a:pt x="5456" y="1763"/>
                      <a:pt x="5415" y="1651"/>
                      <a:pt x="5053" y="1916"/>
                    </a:cubicBezTo>
                    <a:cubicBezTo>
                      <a:pt x="4742" y="2145"/>
                      <a:pt x="4159" y="2145"/>
                      <a:pt x="4113" y="1916"/>
                    </a:cubicBezTo>
                    <a:cubicBezTo>
                      <a:pt x="4093" y="1815"/>
                      <a:pt x="3996" y="1729"/>
                      <a:pt x="3897" y="1729"/>
                    </a:cubicBezTo>
                    <a:cubicBezTo>
                      <a:pt x="3728" y="1729"/>
                      <a:pt x="3719" y="1766"/>
                      <a:pt x="3745" y="2325"/>
                    </a:cubicBezTo>
                    <a:cubicBezTo>
                      <a:pt x="3769" y="2838"/>
                      <a:pt x="3732" y="3066"/>
                      <a:pt x="3460" y="4030"/>
                    </a:cubicBezTo>
                    <a:cubicBezTo>
                      <a:pt x="3087" y="5349"/>
                      <a:pt x="2936" y="6319"/>
                      <a:pt x="3024" y="6833"/>
                    </a:cubicBezTo>
                    <a:cubicBezTo>
                      <a:pt x="3109" y="7327"/>
                      <a:pt x="2990" y="7506"/>
                      <a:pt x="2846" y="7102"/>
                    </a:cubicBezTo>
                    <a:cubicBezTo>
                      <a:pt x="2453" y="5999"/>
                      <a:pt x="3171" y="1691"/>
                      <a:pt x="3923" y="631"/>
                    </a:cubicBezTo>
                    <a:cubicBezTo>
                      <a:pt x="4060" y="438"/>
                      <a:pt x="4290" y="268"/>
                      <a:pt x="4436" y="257"/>
                    </a:cubicBezTo>
                    <a:lnTo>
                      <a:pt x="4701" y="240"/>
                    </a:lnTo>
                    <a:lnTo>
                      <a:pt x="4509" y="64"/>
                    </a:lnTo>
                    <a:cubicBezTo>
                      <a:pt x="4463" y="23"/>
                      <a:pt x="4413" y="3"/>
                      <a:pt x="4359" y="0"/>
                    </a:cubicBezTo>
                    <a:close/>
                    <a:moveTo>
                      <a:pt x="7141" y="4614"/>
                    </a:moveTo>
                    <a:lnTo>
                      <a:pt x="7141" y="11855"/>
                    </a:lnTo>
                    <a:lnTo>
                      <a:pt x="7141" y="19091"/>
                    </a:lnTo>
                    <a:lnTo>
                      <a:pt x="7929" y="19032"/>
                    </a:lnTo>
                    <a:cubicBezTo>
                      <a:pt x="8621" y="18980"/>
                      <a:pt x="8740" y="18924"/>
                      <a:pt x="8885" y="18588"/>
                    </a:cubicBezTo>
                    <a:cubicBezTo>
                      <a:pt x="9189" y="17887"/>
                      <a:pt x="9195" y="17742"/>
                      <a:pt x="9196" y="11896"/>
                    </a:cubicBezTo>
                    <a:cubicBezTo>
                      <a:pt x="9197" y="5879"/>
                      <a:pt x="9186" y="5665"/>
                      <a:pt x="8828" y="5069"/>
                    </a:cubicBezTo>
                    <a:cubicBezTo>
                      <a:pt x="8685" y="4829"/>
                      <a:pt x="8457" y="4736"/>
                      <a:pt x="7890" y="4684"/>
                    </a:cubicBezTo>
                    <a:lnTo>
                      <a:pt x="7141" y="4614"/>
                    </a:lnTo>
                    <a:close/>
                    <a:moveTo>
                      <a:pt x="9668" y="4649"/>
                    </a:moveTo>
                    <a:lnTo>
                      <a:pt x="9668" y="11855"/>
                    </a:lnTo>
                    <a:lnTo>
                      <a:pt x="9668" y="19062"/>
                    </a:lnTo>
                    <a:lnTo>
                      <a:pt x="10379" y="19062"/>
                    </a:lnTo>
                    <a:cubicBezTo>
                      <a:pt x="11165" y="19062"/>
                      <a:pt x="11401" y="18854"/>
                      <a:pt x="11588" y="17999"/>
                    </a:cubicBezTo>
                    <a:cubicBezTo>
                      <a:pt x="11746" y="17274"/>
                      <a:pt x="11780" y="12873"/>
                      <a:pt x="11635" y="11843"/>
                    </a:cubicBezTo>
                    <a:cubicBezTo>
                      <a:pt x="11553" y="11263"/>
                      <a:pt x="11535" y="10652"/>
                      <a:pt x="11545" y="8649"/>
                    </a:cubicBezTo>
                    <a:cubicBezTo>
                      <a:pt x="11557" y="6211"/>
                      <a:pt x="11555" y="6165"/>
                      <a:pt x="11402" y="5601"/>
                    </a:cubicBezTo>
                    <a:cubicBezTo>
                      <a:pt x="11202" y="4862"/>
                      <a:pt x="10947" y="4650"/>
                      <a:pt x="10240" y="4649"/>
                    </a:cubicBezTo>
                    <a:lnTo>
                      <a:pt x="9668" y="4649"/>
                    </a:lnTo>
                    <a:close/>
                    <a:moveTo>
                      <a:pt x="12938" y="8480"/>
                    </a:moveTo>
                    <a:cubicBezTo>
                      <a:pt x="12431" y="8480"/>
                      <a:pt x="12362" y="8525"/>
                      <a:pt x="12213" y="8924"/>
                    </a:cubicBezTo>
                    <a:lnTo>
                      <a:pt x="12048" y="9362"/>
                    </a:lnTo>
                    <a:lnTo>
                      <a:pt x="12029" y="13420"/>
                    </a:lnTo>
                    <a:cubicBezTo>
                      <a:pt x="12009" y="17924"/>
                      <a:pt x="12037" y="18399"/>
                      <a:pt x="12337" y="18805"/>
                    </a:cubicBezTo>
                    <a:cubicBezTo>
                      <a:pt x="12547" y="19088"/>
                      <a:pt x="13841" y="19163"/>
                      <a:pt x="13841" y="18892"/>
                    </a:cubicBezTo>
                    <a:cubicBezTo>
                      <a:pt x="13841" y="18559"/>
                      <a:pt x="13714" y="17702"/>
                      <a:pt x="13645" y="17567"/>
                    </a:cubicBezTo>
                    <a:cubicBezTo>
                      <a:pt x="13607" y="17491"/>
                      <a:pt x="13402" y="17428"/>
                      <a:pt x="13189" y="17426"/>
                    </a:cubicBezTo>
                    <a:cubicBezTo>
                      <a:pt x="12680" y="17423"/>
                      <a:pt x="12594" y="17154"/>
                      <a:pt x="12619" y="15663"/>
                    </a:cubicBezTo>
                    <a:lnTo>
                      <a:pt x="12635" y="14594"/>
                    </a:lnTo>
                    <a:lnTo>
                      <a:pt x="13238" y="14541"/>
                    </a:lnTo>
                    <a:lnTo>
                      <a:pt x="13841" y="14489"/>
                    </a:lnTo>
                    <a:lnTo>
                      <a:pt x="13841" y="12019"/>
                    </a:lnTo>
                    <a:lnTo>
                      <a:pt x="13841" y="9548"/>
                    </a:lnTo>
                    <a:lnTo>
                      <a:pt x="13668" y="9017"/>
                    </a:lnTo>
                    <a:cubicBezTo>
                      <a:pt x="13502" y="8502"/>
                      <a:pt x="13478" y="8480"/>
                      <a:pt x="12938" y="8480"/>
                    </a:cubicBezTo>
                    <a:close/>
                    <a:moveTo>
                      <a:pt x="16354" y="8480"/>
                    </a:moveTo>
                    <a:cubicBezTo>
                      <a:pt x="16180" y="8480"/>
                      <a:pt x="16074" y="8565"/>
                      <a:pt x="16074" y="8696"/>
                    </a:cubicBezTo>
                    <a:cubicBezTo>
                      <a:pt x="16074" y="8812"/>
                      <a:pt x="16195" y="10924"/>
                      <a:pt x="16343" y="13391"/>
                    </a:cubicBezTo>
                    <a:cubicBezTo>
                      <a:pt x="16491" y="15858"/>
                      <a:pt x="16627" y="18146"/>
                      <a:pt x="16645" y="18472"/>
                    </a:cubicBezTo>
                    <a:cubicBezTo>
                      <a:pt x="16677" y="19059"/>
                      <a:pt x="16681" y="19062"/>
                      <a:pt x="17011" y="19062"/>
                    </a:cubicBezTo>
                    <a:lnTo>
                      <a:pt x="17343" y="19062"/>
                    </a:lnTo>
                    <a:lnTo>
                      <a:pt x="17651" y="13911"/>
                    </a:lnTo>
                    <a:cubicBezTo>
                      <a:pt x="17820" y="11076"/>
                      <a:pt x="17956" y="8689"/>
                      <a:pt x="17955" y="8608"/>
                    </a:cubicBezTo>
                    <a:cubicBezTo>
                      <a:pt x="17955" y="8527"/>
                      <a:pt x="17831" y="8484"/>
                      <a:pt x="17679" y="8515"/>
                    </a:cubicBezTo>
                    <a:lnTo>
                      <a:pt x="17403" y="8573"/>
                    </a:lnTo>
                    <a:lnTo>
                      <a:pt x="17265" y="10944"/>
                    </a:lnTo>
                    <a:cubicBezTo>
                      <a:pt x="17094" y="13869"/>
                      <a:pt x="17094" y="13874"/>
                      <a:pt x="16992" y="13613"/>
                    </a:cubicBezTo>
                    <a:cubicBezTo>
                      <a:pt x="16949" y="13501"/>
                      <a:pt x="16851" y="12299"/>
                      <a:pt x="16775" y="10944"/>
                    </a:cubicBezTo>
                    <a:lnTo>
                      <a:pt x="16636" y="8480"/>
                    </a:lnTo>
                    <a:lnTo>
                      <a:pt x="16354" y="8480"/>
                    </a:lnTo>
                    <a:close/>
                    <a:moveTo>
                      <a:pt x="19035" y="8480"/>
                    </a:moveTo>
                    <a:cubicBezTo>
                      <a:pt x="18495" y="8480"/>
                      <a:pt x="18468" y="8502"/>
                      <a:pt x="18303" y="9017"/>
                    </a:cubicBezTo>
                    <a:lnTo>
                      <a:pt x="18132" y="9548"/>
                    </a:lnTo>
                    <a:lnTo>
                      <a:pt x="18134" y="13619"/>
                    </a:lnTo>
                    <a:cubicBezTo>
                      <a:pt x="18136" y="17968"/>
                      <a:pt x="18157" y="18337"/>
                      <a:pt x="18432" y="18810"/>
                    </a:cubicBezTo>
                    <a:cubicBezTo>
                      <a:pt x="18597" y="19094"/>
                      <a:pt x="19953" y="19166"/>
                      <a:pt x="19953" y="18892"/>
                    </a:cubicBezTo>
                    <a:cubicBezTo>
                      <a:pt x="19953" y="18559"/>
                      <a:pt x="19826" y="17702"/>
                      <a:pt x="19757" y="17567"/>
                    </a:cubicBezTo>
                    <a:cubicBezTo>
                      <a:pt x="19719" y="17491"/>
                      <a:pt x="19500" y="17428"/>
                      <a:pt x="19269" y="17426"/>
                    </a:cubicBezTo>
                    <a:cubicBezTo>
                      <a:pt x="18750" y="17423"/>
                      <a:pt x="18707" y="17287"/>
                      <a:pt x="18731" y="15750"/>
                    </a:cubicBezTo>
                    <a:lnTo>
                      <a:pt x="18748" y="14594"/>
                    </a:lnTo>
                    <a:lnTo>
                      <a:pt x="19356" y="14541"/>
                    </a:lnTo>
                    <a:lnTo>
                      <a:pt x="19962" y="14489"/>
                    </a:lnTo>
                    <a:lnTo>
                      <a:pt x="19943" y="11925"/>
                    </a:lnTo>
                    <a:cubicBezTo>
                      <a:pt x="19924" y="9373"/>
                      <a:pt x="19923" y="9361"/>
                      <a:pt x="19759" y="8924"/>
                    </a:cubicBezTo>
                    <a:cubicBezTo>
                      <a:pt x="19610" y="8525"/>
                      <a:pt x="19541" y="8480"/>
                      <a:pt x="19035" y="8480"/>
                    </a:cubicBezTo>
                    <a:close/>
                    <a:moveTo>
                      <a:pt x="21124" y="8480"/>
                    </a:moveTo>
                    <a:cubicBezTo>
                      <a:pt x="20261" y="8480"/>
                      <a:pt x="20247" y="8583"/>
                      <a:pt x="20247" y="14588"/>
                    </a:cubicBezTo>
                    <a:lnTo>
                      <a:pt x="20247" y="19062"/>
                    </a:lnTo>
                    <a:lnTo>
                      <a:pt x="20568" y="19062"/>
                    </a:lnTo>
                    <a:lnTo>
                      <a:pt x="20891" y="19062"/>
                    </a:lnTo>
                    <a:lnTo>
                      <a:pt x="20906" y="14647"/>
                    </a:lnTo>
                    <a:lnTo>
                      <a:pt x="20923" y="10226"/>
                    </a:lnTo>
                    <a:lnTo>
                      <a:pt x="21188" y="10086"/>
                    </a:lnTo>
                    <a:cubicBezTo>
                      <a:pt x="21473" y="9935"/>
                      <a:pt x="21599" y="9568"/>
                      <a:pt x="21599" y="8900"/>
                    </a:cubicBezTo>
                    <a:cubicBezTo>
                      <a:pt x="21599" y="8495"/>
                      <a:pt x="21580" y="8480"/>
                      <a:pt x="21124" y="8480"/>
                    </a:cubicBezTo>
                    <a:close/>
                    <a:moveTo>
                      <a:pt x="15046" y="8491"/>
                    </a:moveTo>
                    <a:cubicBezTo>
                      <a:pt x="14771" y="8477"/>
                      <a:pt x="14504" y="8514"/>
                      <a:pt x="14453" y="8620"/>
                    </a:cubicBezTo>
                    <a:cubicBezTo>
                      <a:pt x="14365" y="8801"/>
                      <a:pt x="14252" y="9489"/>
                      <a:pt x="14252" y="9840"/>
                    </a:cubicBezTo>
                    <a:cubicBezTo>
                      <a:pt x="14252" y="10077"/>
                      <a:pt x="14336" y="10127"/>
                      <a:pt x="14744" y="10127"/>
                    </a:cubicBezTo>
                    <a:cubicBezTo>
                      <a:pt x="15301" y="10127"/>
                      <a:pt x="15387" y="10284"/>
                      <a:pt x="15357" y="11254"/>
                    </a:cubicBezTo>
                    <a:lnTo>
                      <a:pt x="15339" y="11855"/>
                    </a:lnTo>
                    <a:lnTo>
                      <a:pt x="14892" y="11908"/>
                    </a:lnTo>
                    <a:cubicBezTo>
                      <a:pt x="14501" y="11954"/>
                      <a:pt x="14427" y="12023"/>
                      <a:pt x="14304" y="12427"/>
                    </a:cubicBezTo>
                    <a:cubicBezTo>
                      <a:pt x="14174" y="12856"/>
                      <a:pt x="14163" y="13060"/>
                      <a:pt x="14145" y="15172"/>
                    </a:cubicBezTo>
                    <a:cubicBezTo>
                      <a:pt x="14122" y="17790"/>
                      <a:pt x="14176" y="18430"/>
                      <a:pt x="14453" y="18805"/>
                    </a:cubicBezTo>
                    <a:cubicBezTo>
                      <a:pt x="14567" y="18959"/>
                      <a:pt x="14877" y="19051"/>
                      <a:pt x="15295" y="19056"/>
                    </a:cubicBezTo>
                    <a:lnTo>
                      <a:pt x="15956" y="19062"/>
                    </a:lnTo>
                    <a:lnTo>
                      <a:pt x="15956" y="14419"/>
                    </a:lnTo>
                    <a:cubicBezTo>
                      <a:pt x="15956" y="9496"/>
                      <a:pt x="15934" y="9040"/>
                      <a:pt x="15682" y="8684"/>
                    </a:cubicBezTo>
                    <a:cubicBezTo>
                      <a:pt x="15603" y="8572"/>
                      <a:pt x="15321" y="8505"/>
                      <a:pt x="15046" y="8491"/>
                    </a:cubicBezTo>
                    <a:close/>
                  </a:path>
                </a:pathLst>
              </a:custGeom>
              <a:ln w="12700" cap="flat">
                <a:noFill/>
                <a:miter/>
              </a:ln>
              <a:effectLst/>
            </p:spPr>
          </p:pic>
          <p:sp>
            <p:nvSpPr>
              <p:cNvPr id="254" name="도형"/>
              <p:cNvSpPr/>
              <p:nvPr/>
            </p:nvSpPr>
            <p:spPr>
              <a:xfrm>
                <a:off x="0" y="0"/>
                <a:ext cx="5059973" cy="2529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0"/>
                    </a:moveTo>
                    <a:cubicBezTo>
                      <a:pt x="2418" y="0"/>
                      <a:pt x="0" y="4835"/>
                      <a:pt x="0" y="10800"/>
                    </a:cubicBezTo>
                    <a:cubicBezTo>
                      <a:pt x="0" y="16765"/>
                      <a:pt x="2418" y="21600"/>
                      <a:pt x="5400" y="21600"/>
                    </a:cubicBezTo>
                    <a:lnTo>
                      <a:pt x="16200" y="21600"/>
                    </a:lnTo>
                    <a:cubicBezTo>
                      <a:pt x="19182" y="21600"/>
                      <a:pt x="21600" y="16765"/>
                      <a:pt x="21600" y="10800"/>
                    </a:cubicBezTo>
                    <a:cubicBezTo>
                      <a:pt x="21600" y="4835"/>
                      <a:pt x="19182" y="0"/>
                      <a:pt x="16200" y="0"/>
                    </a:cubicBezTo>
                    <a:lnTo>
                      <a:pt x="5400" y="0"/>
                    </a:lnTo>
                    <a:close/>
                  </a:path>
                </a:pathLst>
              </a:custGeom>
              <a:noFill/>
              <a:ln w="50800" cap="flat">
                <a:solidFill>
                  <a:srgbClr val="B51600">
                    <a:alpha val="100000"/>
                  </a:srgbClr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algn="ctr" defTabSz="619125" hangingPunct="0">
                  <a:defRPr sz="3200">
                    <a:solidFill>
                      <a:srgbClr val="A1630B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lang="ko-KR" altLang="en-US" sz="2400" kern="0">
                  <a:solidFill>
                    <a:srgbClr val="A1630B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255" name="DBeaver"/>
            <p:cNvSpPr txBox="1"/>
            <p:nvPr/>
          </p:nvSpPr>
          <p:spPr>
            <a:xfrm>
              <a:off x="1005745" y="2557750"/>
              <a:ext cx="4600282" cy="1060264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spAutoFit/>
            </a:bodyPr>
            <a:lstStyle/>
            <a:p>
              <a:pPr defTabSz="1828754" hangingPunct="0">
                <a:lnSpc>
                  <a:spcPct val="90000"/>
                </a:lnSpc>
                <a:spcBef>
                  <a:spcPts val="3375"/>
                </a:spcBef>
                <a:defRPr/>
              </a:pPr>
              <a:r>
                <a:rPr lang="ko-KR" altLang="en-US" sz="3525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DBe</a:t>
              </a:r>
              <a:r>
                <a:rPr lang="en-US" altLang="ko-KR" sz="3525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lang="ko-KR" altLang="en-US" sz="3525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ver</a:t>
              </a:r>
            </a:p>
          </p:txBody>
        </p:sp>
      </p:grpSp>
      <p:grpSp>
        <p:nvGrpSpPr>
          <p:cNvPr id="256" name="그룹화"/>
          <p:cNvGrpSpPr/>
          <p:nvPr/>
        </p:nvGrpSpPr>
        <p:grpSpPr>
          <a:xfrm>
            <a:off x="4252626" y="1835411"/>
            <a:ext cx="2802351" cy="2243508"/>
            <a:chOff x="0" y="0"/>
            <a:chExt cx="5988869" cy="4339595"/>
          </a:xfrm>
        </p:grpSpPr>
        <p:sp>
          <p:nvSpPr>
            <p:cNvPr id="257" name="도형"/>
            <p:cNvSpPr/>
            <p:nvPr/>
          </p:nvSpPr>
          <p:spPr>
            <a:xfrm>
              <a:off x="0" y="580583"/>
              <a:ext cx="5059973" cy="2529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noFill/>
            <a:ln w="50800" cap="flat">
              <a:solidFill>
                <a:srgbClr val="EBBBEF">
                  <a:alpha val="100000"/>
                </a:srgbClr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 defTabSz="619125" hangingPunct="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lang="ko-KR" altLang="en-US" sz="2400" kern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258" name="이미지" descr="이미지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96920" y="0"/>
              <a:ext cx="2866133" cy="2866133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259" name="OS Mac"/>
            <p:cNvSpPr txBox="1"/>
            <p:nvPr/>
          </p:nvSpPr>
          <p:spPr>
            <a:xfrm>
              <a:off x="525726" y="3246421"/>
              <a:ext cx="5463143" cy="1093174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spAutoFit/>
            </a:bodyPr>
            <a:lstStyle/>
            <a:p>
              <a:pPr defTabSz="1828754" hangingPunct="0">
                <a:lnSpc>
                  <a:spcPct val="90000"/>
                </a:lnSpc>
                <a:spcBef>
                  <a:spcPts val="3375"/>
                </a:spcBef>
                <a:defRPr/>
              </a:pPr>
              <a:r>
                <a:rPr lang="ko-KR" altLang="en-US" sz="3525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OS Mac</a:t>
              </a:r>
            </a:p>
          </p:txBody>
        </p:sp>
      </p:grpSp>
      <p:grpSp>
        <p:nvGrpSpPr>
          <p:cNvPr id="260" name="그룹화"/>
          <p:cNvGrpSpPr/>
          <p:nvPr/>
        </p:nvGrpSpPr>
        <p:grpSpPr>
          <a:xfrm>
            <a:off x="7675752" y="1973695"/>
            <a:ext cx="2958886" cy="2105224"/>
            <a:chOff x="0" y="0"/>
            <a:chExt cx="5553486" cy="4036743"/>
          </a:xfrm>
        </p:grpSpPr>
        <p:pic>
          <p:nvPicPr>
            <p:cNvPr id="261" name="이미지" descr="이미지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891139" y="0"/>
              <a:ext cx="3758642" cy="2714370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grpSp>
          <p:nvGrpSpPr>
            <p:cNvPr id="262" name="그룹화"/>
            <p:cNvGrpSpPr/>
            <p:nvPr/>
          </p:nvGrpSpPr>
          <p:grpSpPr>
            <a:xfrm>
              <a:off x="0" y="394552"/>
              <a:ext cx="5553486" cy="3642191"/>
              <a:chOff x="0" y="0"/>
              <a:chExt cx="5553485" cy="3642190"/>
            </a:xfrm>
          </p:grpSpPr>
          <p:sp>
            <p:nvSpPr>
              <p:cNvPr id="263" name="그룹화"/>
              <p:cNvSpPr/>
              <p:nvPr/>
            </p:nvSpPr>
            <p:spPr>
              <a:xfrm>
                <a:off x="0" y="0"/>
                <a:ext cx="5059973" cy="2529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0"/>
                    </a:moveTo>
                    <a:cubicBezTo>
                      <a:pt x="2418" y="0"/>
                      <a:pt x="0" y="4835"/>
                      <a:pt x="0" y="10800"/>
                    </a:cubicBezTo>
                    <a:cubicBezTo>
                      <a:pt x="0" y="16765"/>
                      <a:pt x="2418" y="21600"/>
                      <a:pt x="5400" y="21600"/>
                    </a:cubicBezTo>
                    <a:lnTo>
                      <a:pt x="16200" y="21600"/>
                    </a:lnTo>
                    <a:cubicBezTo>
                      <a:pt x="19182" y="21600"/>
                      <a:pt x="21600" y="16765"/>
                      <a:pt x="21600" y="10800"/>
                    </a:cubicBezTo>
                    <a:cubicBezTo>
                      <a:pt x="21600" y="4835"/>
                      <a:pt x="19182" y="0"/>
                      <a:pt x="16200" y="0"/>
                    </a:cubicBezTo>
                    <a:lnTo>
                      <a:pt x="5400" y="0"/>
                    </a:lnTo>
                    <a:close/>
                  </a:path>
                </a:pathLst>
              </a:custGeom>
              <a:noFill/>
              <a:ln w="50800" cap="flat">
                <a:solidFill>
                  <a:srgbClr val="47A8FF">
                    <a:alpha val="100000"/>
                  </a:srgbClr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algn="ctr" defTabSz="619125" hangingPunct="0">
                  <a:defRPr sz="3200">
                    <a:solidFill>
                      <a:srgbClr val="A1630B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lang="ko-KR" altLang="en-US" sz="2400" kern="0">
                  <a:solidFill>
                    <a:srgbClr val="A1630B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64" name="Docker"/>
              <p:cNvSpPr txBox="1"/>
              <p:nvPr/>
            </p:nvSpPr>
            <p:spPr>
              <a:xfrm>
                <a:off x="1191070" y="2558512"/>
                <a:ext cx="4362415" cy="1083678"/>
              </a:xfrm>
              <a:prstGeom prst="rect">
                <a:avLst/>
              </a:prstGeom>
              <a:noFill/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spAutoFit/>
              </a:bodyPr>
              <a:lstStyle/>
              <a:p>
                <a:pPr defTabSz="1828754" hangingPunct="0">
                  <a:lnSpc>
                    <a:spcPct val="90000"/>
                  </a:lnSpc>
                  <a:spcBef>
                    <a:spcPts val="3375"/>
                  </a:spcBef>
                  <a:defRPr/>
                </a:pPr>
                <a:r>
                  <a:rPr lang="ko-KR" altLang="en-US" sz="3525" kern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Docker</a:t>
                </a:r>
              </a:p>
            </p:txBody>
          </p:sp>
        </p:grpSp>
      </p:grpSp>
      <p:grpSp>
        <p:nvGrpSpPr>
          <p:cNvPr id="26" name="그룹 1012"/>
          <p:cNvGrpSpPr/>
          <p:nvPr/>
        </p:nvGrpSpPr>
        <p:grpSpPr>
          <a:xfrm>
            <a:off x="-245782" y="288276"/>
            <a:ext cx="9746420" cy="1121424"/>
            <a:chOff x="246592" y="342838"/>
            <a:chExt cx="3318532" cy="558419"/>
          </a:xfrm>
        </p:grpSpPr>
        <p:grpSp>
          <p:nvGrpSpPr>
            <p:cNvPr id="27" name="그룹 1013"/>
            <p:cNvGrpSpPr/>
            <p:nvPr/>
          </p:nvGrpSpPr>
          <p:grpSpPr>
            <a:xfrm>
              <a:off x="618960" y="342838"/>
              <a:ext cx="2737856" cy="558419"/>
              <a:chOff x="618960" y="342838"/>
              <a:chExt cx="2737856" cy="558419"/>
            </a:xfrm>
          </p:grpSpPr>
          <p:pic>
            <p:nvPicPr>
              <p:cNvPr id="2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8960" y="342838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28" name="Object 41"/>
            <p:cNvSpPr txBox="1"/>
            <p:nvPr/>
          </p:nvSpPr>
          <p:spPr>
            <a:xfrm>
              <a:off x="246592" y="446481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dirty="0" smtClean="0"/>
                <a:t>개발 환경</a:t>
              </a:r>
              <a:r>
                <a:rPr lang="ko-KR" altLang="en-US" sz="4400" dirty="0"/>
                <a:t>, </a:t>
              </a:r>
              <a:r>
                <a:rPr lang="ko-KR" altLang="en-US" sz="4400" dirty="0" smtClean="0"/>
                <a:t>개발 툴</a:t>
              </a:r>
              <a:endParaRPr 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1023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상품관리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9200" y="3390900"/>
            <a:ext cx="13639800" cy="65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상품관리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등록요청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6890" y="3695700"/>
            <a:ext cx="16174220" cy="40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24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상품관리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삭제요청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2048" y="3828866"/>
            <a:ext cx="16660204" cy="43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79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상품관리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수정요청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3986" y="3566892"/>
            <a:ext cx="16696856" cy="538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09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상품관리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할인상품관리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4890" y="3609761"/>
            <a:ext cx="16629800" cy="496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5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정산관리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6300" y="3238500"/>
            <a:ext cx="16535400" cy="63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52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카테고리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1862" y="3256924"/>
            <a:ext cx="12450338" cy="668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06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usecase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관리자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상점관리</a:t>
            </a: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_</a:t>
            </a:r>
            <a:r>
              <a:rPr lang="ko-KR" altLang="en-US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쿠폰관리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6556" y="3362076"/>
            <a:ext cx="15437976" cy="64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38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825" y="9898540"/>
            <a:ext cx="18473364" cy="568127"/>
            <a:chOff x="-93825" y="9898540"/>
            <a:chExt cx="18473364" cy="568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93825" y="9898540"/>
              <a:ext cx="18473364" cy="5681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-187650" y="2321409"/>
            <a:ext cx="18661014" cy="14286"/>
            <a:chOff x="-187650" y="4260714"/>
            <a:chExt cx="1866101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87650" y="4260714"/>
              <a:ext cx="1866101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46862" y="1171407"/>
            <a:ext cx="13288086" cy="9387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5500" dirty="0" smtClean="0">
                <a:solidFill>
                  <a:srgbClr val="383838"/>
                </a:solidFill>
                <a:latin typeface="Noto Serif CJK KR Light"/>
                <a:cs typeface="Noto Serif CJK KR Light"/>
              </a:rPr>
              <a:t>UML</a:t>
            </a:r>
            <a:endParaRPr lang="en-US" altLang="ko-KR" sz="5500" dirty="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62600" y="3707855"/>
            <a:ext cx="9525000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72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2. Class Diagram</a:t>
            </a:r>
            <a:endParaRPr lang="ko-KR" altLang="en-US" sz="660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  <p:sp>
        <p:nvSpPr>
          <p:cNvPr id="1017" name="Object 32"/>
          <p:cNvSpPr txBox="1"/>
          <p:nvPr/>
        </p:nvSpPr>
        <p:spPr>
          <a:xfrm>
            <a:off x="7086600" y="5576988"/>
            <a:ext cx="5230418" cy="212365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</a:t>
            </a:r>
            <a:r>
              <a:rPr lang="en-US" altLang="ko-KR" sz="44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-1</a:t>
            </a:r>
            <a:r>
              <a:rPr kumimoji="0" lang="en-US" altLang="ko-KR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. </a:t>
            </a:r>
            <a:r>
              <a:rPr kumimoji="0" lang="ko-KR" altLang="en-US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클라이언트</a:t>
            </a:r>
            <a:endParaRPr kumimoji="0" lang="en-US" altLang="ko-KR" sz="4400" b="0" i="0" u="none" strike="noStrike" kern="1200" cap="none" spc="0" normalizeH="0" baseline="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</a:t>
            </a:r>
            <a:r>
              <a:rPr lang="en-US" altLang="ko-KR" sz="44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-2. </a:t>
            </a:r>
            <a:r>
              <a:rPr lang="ko-KR" altLang="en-US" sz="440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판매자</a:t>
            </a:r>
            <a:endParaRPr lang="en-US" altLang="ko-KR" sz="4400" dirty="0" smtClean="0">
              <a:solidFill>
                <a:srgbClr val="383838"/>
              </a:solidFill>
              <a:latin typeface="Noto Sans CJK KR Regular"/>
              <a:cs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>
                <a:solidFill>
                  <a:srgbClr val="383838"/>
                </a:solidFill>
                <a:latin typeface="Noto Sans CJK KR Regular"/>
                <a:cs typeface="Noto Sans CJK KR Regular"/>
              </a:rPr>
              <a:t>2</a:t>
            </a:r>
            <a:r>
              <a:rPr kumimoji="0" lang="en-US" altLang="ko-KR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-3.</a:t>
            </a:r>
            <a:r>
              <a:rPr kumimoji="0" lang="en-US" altLang="ko-KR" sz="44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r>
              <a:rPr kumimoji="0" lang="ko-KR" altLang="en-US" sz="4400" b="0" i="0" u="none" strike="noStrike" kern="1200" cap="none" spc="0" normalizeH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관리자</a:t>
            </a:r>
            <a:r>
              <a:rPr kumimoji="0" lang="ko-KR" altLang="en-US" sz="4400" b="0" i="0" u="none" strike="noStrike" kern="1200" cap="none" spc="0" normalizeH="0" baseline="0" dirty="0" smtClean="0">
                <a:solidFill>
                  <a:srgbClr val="383838"/>
                </a:solidFill>
                <a:latin typeface="Noto Sans CJK KR Regular"/>
                <a:cs typeface="Noto Sans CJK KR Regular"/>
              </a:rPr>
              <a:t> </a:t>
            </a:r>
            <a:endParaRPr kumimoji="0" lang="ko-KR" altLang="en-US" sz="4400" b="0" i="0" u="none" strike="noStrike" kern="1200" cap="none" spc="0" normalizeH="0" baseline="0" dirty="0">
              <a:solidFill>
                <a:srgbClr val="383838"/>
              </a:solidFill>
              <a:latin typeface="Noto Sans CJK KR Regular"/>
              <a:cs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6287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</a:t>
            </a:r>
            <a:r>
              <a:rPr lang="ko-KR" altLang="en-US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client_member</a:t>
            </a:r>
          </a:p>
        </p:txBody>
      </p:sp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  <p:pic>
        <p:nvPicPr>
          <p:cNvPr id="1020" name="그림 10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57672"/>
            <a:ext cx="16564168" cy="695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16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0144" y="2857500"/>
            <a:ext cx="11434602" cy="5681616"/>
          </a:xfrm>
          <a:prstGeom prst="rect">
            <a:avLst/>
          </a:prstGeom>
        </p:spPr>
      </p:pic>
      <p:pic>
        <p:nvPicPr>
          <p:cNvPr id="26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38278" y="5849744"/>
            <a:ext cx="2627939" cy="2030521"/>
          </a:xfrm>
          <a:prstGeom prst="rect">
            <a:avLst/>
          </a:prstGeom>
        </p:spPr>
      </p:pic>
      <p:pic>
        <p:nvPicPr>
          <p:cNvPr id="268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808344" y="2911237"/>
            <a:ext cx="2757873" cy="1862516"/>
          </a:xfrm>
          <a:prstGeom prst="rect">
            <a:avLst/>
          </a:prstGeom>
        </p:spPr>
      </p:pic>
      <p:grpSp>
        <p:nvGrpSpPr>
          <p:cNvPr id="269" name="그룹화"/>
          <p:cNvGrpSpPr/>
          <p:nvPr/>
        </p:nvGrpSpPr>
        <p:grpSpPr>
          <a:xfrm>
            <a:off x="14910978" y="5849744"/>
            <a:ext cx="2919822" cy="2189356"/>
            <a:chOff x="3" y="3"/>
            <a:chExt cx="5059974" cy="3499684"/>
          </a:xfrm>
        </p:grpSpPr>
        <p:grpSp>
          <p:nvGrpSpPr>
            <p:cNvPr id="270" name="그룹화"/>
            <p:cNvGrpSpPr/>
            <p:nvPr/>
          </p:nvGrpSpPr>
          <p:grpSpPr>
            <a:xfrm>
              <a:off x="3" y="3"/>
              <a:ext cx="5059974" cy="3499684"/>
              <a:chOff x="0" y="0"/>
              <a:chExt cx="5059973" cy="3499683"/>
            </a:xfrm>
          </p:grpSpPr>
          <p:sp>
            <p:nvSpPr>
              <p:cNvPr id="271" name="그룹화"/>
              <p:cNvSpPr/>
              <p:nvPr/>
            </p:nvSpPr>
            <p:spPr>
              <a:xfrm>
                <a:off x="0" y="0"/>
                <a:ext cx="5059973" cy="2529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0"/>
                    </a:moveTo>
                    <a:cubicBezTo>
                      <a:pt x="2418" y="0"/>
                      <a:pt x="0" y="4835"/>
                      <a:pt x="0" y="10800"/>
                    </a:cubicBezTo>
                    <a:cubicBezTo>
                      <a:pt x="0" y="16765"/>
                      <a:pt x="2418" y="21600"/>
                      <a:pt x="5400" y="21600"/>
                    </a:cubicBezTo>
                    <a:lnTo>
                      <a:pt x="16200" y="21600"/>
                    </a:lnTo>
                    <a:cubicBezTo>
                      <a:pt x="19182" y="21600"/>
                      <a:pt x="21600" y="16765"/>
                      <a:pt x="21600" y="10800"/>
                    </a:cubicBezTo>
                    <a:cubicBezTo>
                      <a:pt x="21600" y="4835"/>
                      <a:pt x="19182" y="0"/>
                      <a:pt x="16200" y="0"/>
                    </a:cubicBezTo>
                    <a:lnTo>
                      <a:pt x="5400" y="0"/>
                    </a:lnTo>
                    <a:close/>
                  </a:path>
                </a:pathLst>
              </a:custGeom>
              <a:noFill/>
              <a:ln w="50800" cap="flat">
                <a:solidFill>
                  <a:srgbClr val="3B89A6">
                    <a:alpha val="100000"/>
                  </a:srgbClr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algn="ctr" defTabSz="619125" hangingPunct="0">
                  <a:defRPr sz="3200">
                    <a:solidFill>
                      <a:srgbClr val="A1630B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lang="ko-KR" altLang="en-US" sz="2400" kern="0">
                  <a:solidFill>
                    <a:srgbClr val="A1630B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72" name="공공데이터포털"/>
              <p:cNvSpPr txBox="1"/>
              <p:nvPr/>
            </p:nvSpPr>
            <p:spPr>
              <a:xfrm>
                <a:off x="50538" y="2740786"/>
                <a:ext cx="4958908" cy="758897"/>
              </a:xfrm>
              <a:prstGeom prst="rect">
                <a:avLst/>
              </a:prstGeom>
              <a:noFill/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spAutoFit/>
              </a:bodyPr>
              <a:lstStyle/>
              <a:p>
                <a:pPr algn="ctr" defTabSz="1828754" hangingPunct="0">
                  <a:lnSpc>
                    <a:spcPct val="90000"/>
                  </a:lnSpc>
                  <a:spcBef>
                    <a:spcPts val="3375"/>
                  </a:spcBef>
                  <a:defRPr/>
                </a:pPr>
                <a:r>
                  <a:rPr lang="ko-KR" altLang="en-US" sz="2550" kern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공공데이터포털</a:t>
                </a:r>
              </a:p>
            </p:txBody>
          </p:sp>
        </p:grpSp>
        <p:pic>
          <p:nvPicPr>
            <p:cNvPr id="274" name="이미지" descr="이미지"/>
            <p:cNvPicPr>
              <a:picLocks noChangeAspect="1"/>
            </p:cNvPicPr>
            <p:nvPr/>
          </p:nvPicPr>
          <p:blipFill rotWithShape="1">
            <a:blip r:embed="rId5"/>
            <a:srcRect l="18230" t="27340" r="18230" b="27340"/>
            <a:stretch>
              <a:fillRect/>
            </a:stretch>
          </p:blipFill>
          <p:spPr>
            <a:xfrm>
              <a:off x="241804" y="819372"/>
              <a:ext cx="4576562" cy="900574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pic>
        <p:nvPicPr>
          <p:cNvPr id="275" name="그림 27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910978" y="3162300"/>
            <a:ext cx="3266494" cy="1360390"/>
          </a:xfrm>
          <a:prstGeom prst="rect">
            <a:avLst/>
          </a:prstGeom>
        </p:spPr>
      </p:pic>
      <p:grpSp>
        <p:nvGrpSpPr>
          <p:cNvPr id="13" name="그룹 1012"/>
          <p:cNvGrpSpPr/>
          <p:nvPr/>
        </p:nvGrpSpPr>
        <p:grpSpPr>
          <a:xfrm>
            <a:off x="-381000" y="723900"/>
            <a:ext cx="11751982" cy="1121424"/>
            <a:chOff x="246592" y="342838"/>
            <a:chExt cx="3318532" cy="558419"/>
          </a:xfrm>
        </p:grpSpPr>
        <p:grpSp>
          <p:nvGrpSpPr>
            <p:cNvPr id="14" name="그룹 1013"/>
            <p:cNvGrpSpPr/>
            <p:nvPr/>
          </p:nvGrpSpPr>
          <p:grpSpPr>
            <a:xfrm>
              <a:off x="618960" y="342838"/>
              <a:ext cx="2737856" cy="558419"/>
              <a:chOff x="618960" y="342838"/>
              <a:chExt cx="2737856" cy="558419"/>
            </a:xfrm>
          </p:grpSpPr>
          <p:pic>
            <p:nvPicPr>
              <p:cNvPr id="16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8960" y="342838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15" name="Object 41"/>
            <p:cNvSpPr txBox="1"/>
            <p:nvPr/>
          </p:nvSpPr>
          <p:spPr>
            <a:xfrm>
              <a:off x="246592" y="446481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400" dirty="0"/>
                <a:t> </a:t>
              </a:r>
              <a:r>
                <a:rPr lang="ko-KR" altLang="en-US" sz="4400" dirty="0"/>
                <a:t>활용소프트웨어 </a:t>
              </a:r>
              <a:r>
                <a:rPr lang="en-US" altLang="ko-KR" sz="4400" dirty="0"/>
                <a:t>/</a:t>
              </a:r>
              <a:r>
                <a:rPr lang="ko-KR" altLang="en-US" sz="4400" dirty="0"/>
                <a:t> 라이브러리 </a:t>
              </a:r>
              <a:r>
                <a:rPr lang="en-US" altLang="ko-KR" sz="4400" dirty="0"/>
                <a:t>/</a:t>
              </a:r>
              <a:r>
                <a:rPr lang="ko-KR" altLang="en-US" sz="4400" dirty="0"/>
                <a:t> </a:t>
              </a:r>
              <a:r>
                <a:rPr lang="en-US" altLang="ko-KR" sz="4400" dirty="0"/>
                <a:t>API</a:t>
              </a:r>
              <a:endParaRPr 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944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</a:t>
            </a:r>
            <a:r>
              <a:rPr lang="ko-KR" altLang="en-US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client_main</a:t>
            </a:r>
          </a:p>
        </p:txBody>
      </p:sp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  <p:pic>
        <p:nvPicPr>
          <p:cNvPr id="1021" name="그림 10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6660" y="3157673"/>
            <a:ext cx="16536033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11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</a:t>
            </a:r>
            <a:r>
              <a:rPr lang="ko-KR" altLang="en-US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client_blog</a:t>
            </a:r>
          </a:p>
        </p:txBody>
      </p:sp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  <p:pic>
        <p:nvPicPr>
          <p:cNvPr id="1021" name="그림 10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57672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60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</a:t>
            </a:r>
            <a:r>
              <a:rPr lang="ko-KR" altLang="en-US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client_mypage</a:t>
            </a:r>
          </a:p>
        </p:txBody>
      </p:sp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  <p:pic>
        <p:nvPicPr>
          <p:cNvPr id="1021" name="그림 10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9698" y="3155184"/>
            <a:ext cx="16562996" cy="70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53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</a:t>
            </a:r>
            <a:r>
              <a:rPr lang="ko-KR" altLang="en-US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client_review</a:t>
            </a:r>
          </a:p>
        </p:txBody>
      </p:sp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  <p:pic>
        <p:nvPicPr>
          <p:cNvPr id="1021" name="그림 10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53570"/>
            <a:ext cx="16596894" cy="70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4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</a:t>
            </a:r>
            <a:r>
              <a:rPr lang="ko-KR" altLang="en-US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 </a:t>
            </a: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122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client_shopping</a:t>
            </a:r>
          </a:p>
          <a:p>
            <a:pPr lvl="0">
              <a:defRPr/>
            </a:pPr>
            <a:endParaRPr lang="en-US" altLang="ko-KR" sz="3700">
              <a:solidFill>
                <a:srgbClr val="383838"/>
              </a:solidFill>
              <a:latin typeface="Noto Serif CJK KR Light"/>
              <a:cs typeface="Noto Serif CJK KR Light"/>
            </a:endParaRPr>
          </a:p>
        </p:txBody>
      </p:sp>
      <p:sp>
        <p:nvSpPr>
          <p:cNvPr id="1018" name="TextBox 1017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</a:p>
        </p:txBody>
      </p:sp>
      <p:pic>
        <p:nvPicPr>
          <p:cNvPr id="1022" name="그림 10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57672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0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merchant_mer_main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57673"/>
            <a:ext cx="16564168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70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merchant_store_board1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52398"/>
            <a:ext cx="16564168" cy="70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44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merchant_store_board2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56358"/>
            <a:ext cx="16564168" cy="70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8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merchant_store_main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83906"/>
            <a:ext cx="16596894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8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merchant_store_prod_uctManagement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57673"/>
            <a:ext cx="16596894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3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lient"/>
          <p:cNvSpPr/>
          <p:nvPr/>
        </p:nvSpPr>
        <p:spPr>
          <a:xfrm>
            <a:off x="533401" y="5082979"/>
            <a:ext cx="2143872" cy="1128261"/>
          </a:xfrm>
          <a:prstGeom prst="roundRect">
            <a:avLst>
              <a:gd name="adj" fmla="val 15000"/>
            </a:avLst>
          </a:prstGeom>
          <a:solidFill>
            <a:schemeClr val="accent1">
              <a:hueOff val="274031"/>
              <a:satOff val="-29280"/>
              <a:lumOff val="15320"/>
            </a:schemeClr>
          </a:solidFill>
          <a:ln w="12700">
            <a:miter/>
          </a:ln>
        </p:spPr>
        <p:txBody>
          <a:bodyPr lIns="38100" tIns="38100" rIns="38100" bIns="381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1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/>
            </a:pPr>
            <a:r>
              <a:rPr lang="ko-KR" altLang="en-US" sz="3825" dirty="0"/>
              <a:t>client</a:t>
            </a:r>
          </a:p>
        </p:txBody>
      </p:sp>
      <p:pic>
        <p:nvPicPr>
          <p:cNvPr id="219" name="이미지" descr="이미지"/>
          <p:cNvPicPr>
            <a:picLocks noChangeAspect="1"/>
          </p:cNvPicPr>
          <p:nvPr/>
        </p:nvPicPr>
        <p:blipFill rotWithShape="1">
          <a:blip r:embed="rId2"/>
          <a:srcRect l="13530" t="11270" r="12050" b="15500"/>
          <a:stretch>
            <a:fillRect/>
          </a:stretch>
        </p:blipFill>
        <p:spPr>
          <a:xfrm>
            <a:off x="5188889" y="4992019"/>
            <a:ext cx="2273409" cy="1118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97" extrusionOk="0">
                <a:moveTo>
                  <a:pt x="18561" y="5"/>
                </a:moveTo>
                <a:cubicBezTo>
                  <a:pt x="18554" y="-3"/>
                  <a:pt x="18547" y="-1"/>
                  <a:pt x="18544" y="11"/>
                </a:cubicBezTo>
                <a:cubicBezTo>
                  <a:pt x="18539" y="27"/>
                  <a:pt x="18539" y="58"/>
                  <a:pt x="18538" y="109"/>
                </a:cubicBezTo>
                <a:cubicBezTo>
                  <a:pt x="18536" y="402"/>
                  <a:pt x="18372" y="646"/>
                  <a:pt x="18242" y="551"/>
                </a:cubicBezTo>
                <a:cubicBezTo>
                  <a:pt x="18184" y="509"/>
                  <a:pt x="18176" y="580"/>
                  <a:pt x="18205" y="816"/>
                </a:cubicBezTo>
                <a:cubicBezTo>
                  <a:pt x="18248" y="1167"/>
                  <a:pt x="18151" y="1511"/>
                  <a:pt x="18008" y="1511"/>
                </a:cubicBezTo>
                <a:cubicBezTo>
                  <a:pt x="17960" y="1511"/>
                  <a:pt x="17846" y="1347"/>
                  <a:pt x="17756" y="1149"/>
                </a:cubicBezTo>
                <a:cubicBezTo>
                  <a:pt x="17597" y="797"/>
                  <a:pt x="17575" y="790"/>
                  <a:pt x="16983" y="787"/>
                </a:cubicBezTo>
                <a:cubicBezTo>
                  <a:pt x="16516" y="784"/>
                  <a:pt x="16352" y="822"/>
                  <a:pt x="16272" y="971"/>
                </a:cubicBezTo>
                <a:cubicBezTo>
                  <a:pt x="16214" y="1077"/>
                  <a:pt x="16129" y="1139"/>
                  <a:pt x="16083" y="1103"/>
                </a:cubicBezTo>
                <a:cubicBezTo>
                  <a:pt x="15980" y="1023"/>
                  <a:pt x="15424" y="1242"/>
                  <a:pt x="15343" y="1396"/>
                </a:cubicBezTo>
                <a:cubicBezTo>
                  <a:pt x="15311" y="1457"/>
                  <a:pt x="15129" y="1511"/>
                  <a:pt x="14937" y="1511"/>
                </a:cubicBezTo>
                <a:cubicBezTo>
                  <a:pt x="14745" y="1511"/>
                  <a:pt x="14571" y="1555"/>
                  <a:pt x="14553" y="1614"/>
                </a:cubicBezTo>
                <a:cubicBezTo>
                  <a:pt x="14535" y="1674"/>
                  <a:pt x="14384" y="1759"/>
                  <a:pt x="14217" y="1804"/>
                </a:cubicBezTo>
                <a:cubicBezTo>
                  <a:pt x="14050" y="1849"/>
                  <a:pt x="13899" y="1939"/>
                  <a:pt x="13879" y="2005"/>
                </a:cubicBezTo>
                <a:cubicBezTo>
                  <a:pt x="13858" y="2071"/>
                  <a:pt x="13782" y="2131"/>
                  <a:pt x="13709" y="2132"/>
                </a:cubicBezTo>
                <a:cubicBezTo>
                  <a:pt x="13636" y="2132"/>
                  <a:pt x="13497" y="2214"/>
                  <a:pt x="13402" y="2316"/>
                </a:cubicBezTo>
                <a:cubicBezTo>
                  <a:pt x="13306" y="2417"/>
                  <a:pt x="13180" y="2499"/>
                  <a:pt x="13122" y="2499"/>
                </a:cubicBezTo>
                <a:cubicBezTo>
                  <a:pt x="13065" y="2499"/>
                  <a:pt x="12999" y="2538"/>
                  <a:pt x="12975" y="2586"/>
                </a:cubicBezTo>
                <a:cubicBezTo>
                  <a:pt x="12932" y="2674"/>
                  <a:pt x="12856" y="2716"/>
                  <a:pt x="12541" y="2833"/>
                </a:cubicBezTo>
                <a:cubicBezTo>
                  <a:pt x="12440" y="2870"/>
                  <a:pt x="12331" y="2943"/>
                  <a:pt x="12298" y="2994"/>
                </a:cubicBezTo>
                <a:cubicBezTo>
                  <a:pt x="12265" y="3044"/>
                  <a:pt x="12120" y="3121"/>
                  <a:pt x="11976" y="3166"/>
                </a:cubicBezTo>
                <a:cubicBezTo>
                  <a:pt x="11714" y="3248"/>
                  <a:pt x="11679" y="3272"/>
                  <a:pt x="11305" y="3655"/>
                </a:cubicBezTo>
                <a:cubicBezTo>
                  <a:pt x="11193" y="3768"/>
                  <a:pt x="11036" y="3862"/>
                  <a:pt x="10957" y="3862"/>
                </a:cubicBezTo>
                <a:cubicBezTo>
                  <a:pt x="10878" y="3862"/>
                  <a:pt x="10797" y="3920"/>
                  <a:pt x="10777" y="3988"/>
                </a:cubicBezTo>
                <a:cubicBezTo>
                  <a:pt x="10756" y="4056"/>
                  <a:pt x="10631" y="4109"/>
                  <a:pt x="10500" y="4109"/>
                </a:cubicBezTo>
                <a:cubicBezTo>
                  <a:pt x="10370" y="4109"/>
                  <a:pt x="10147" y="4191"/>
                  <a:pt x="10004" y="4287"/>
                </a:cubicBezTo>
                <a:cubicBezTo>
                  <a:pt x="9754" y="4454"/>
                  <a:pt x="8564" y="4696"/>
                  <a:pt x="8254" y="4643"/>
                </a:cubicBezTo>
                <a:cubicBezTo>
                  <a:pt x="8172" y="4629"/>
                  <a:pt x="8023" y="4722"/>
                  <a:pt x="7921" y="4850"/>
                </a:cubicBezTo>
                <a:cubicBezTo>
                  <a:pt x="7818" y="4978"/>
                  <a:pt x="7573" y="5123"/>
                  <a:pt x="7376" y="5172"/>
                </a:cubicBezTo>
                <a:cubicBezTo>
                  <a:pt x="7179" y="5221"/>
                  <a:pt x="6947" y="5332"/>
                  <a:pt x="6859" y="5425"/>
                </a:cubicBezTo>
                <a:cubicBezTo>
                  <a:pt x="6772" y="5517"/>
                  <a:pt x="6613" y="5597"/>
                  <a:pt x="6507" y="5597"/>
                </a:cubicBezTo>
                <a:cubicBezTo>
                  <a:pt x="6400" y="5598"/>
                  <a:pt x="6296" y="5647"/>
                  <a:pt x="6278" y="5706"/>
                </a:cubicBezTo>
                <a:cubicBezTo>
                  <a:pt x="6260" y="5765"/>
                  <a:pt x="6116" y="5850"/>
                  <a:pt x="5956" y="5896"/>
                </a:cubicBezTo>
                <a:cubicBezTo>
                  <a:pt x="5797" y="5941"/>
                  <a:pt x="5611" y="6007"/>
                  <a:pt x="5544" y="6040"/>
                </a:cubicBezTo>
                <a:cubicBezTo>
                  <a:pt x="5477" y="6072"/>
                  <a:pt x="5326" y="6128"/>
                  <a:pt x="5208" y="6166"/>
                </a:cubicBezTo>
                <a:cubicBezTo>
                  <a:pt x="4962" y="6246"/>
                  <a:pt x="4740" y="6439"/>
                  <a:pt x="4582" y="6706"/>
                </a:cubicBezTo>
                <a:cubicBezTo>
                  <a:pt x="4438" y="6949"/>
                  <a:pt x="3969" y="7194"/>
                  <a:pt x="3645" y="7201"/>
                </a:cubicBezTo>
                <a:cubicBezTo>
                  <a:pt x="3505" y="7204"/>
                  <a:pt x="3372" y="7265"/>
                  <a:pt x="3351" y="7333"/>
                </a:cubicBezTo>
                <a:cubicBezTo>
                  <a:pt x="3302" y="7495"/>
                  <a:pt x="3000" y="7490"/>
                  <a:pt x="2920" y="7327"/>
                </a:cubicBezTo>
                <a:cubicBezTo>
                  <a:pt x="2877" y="7240"/>
                  <a:pt x="2802" y="7261"/>
                  <a:pt x="2680" y="7390"/>
                </a:cubicBezTo>
                <a:cubicBezTo>
                  <a:pt x="2582" y="7494"/>
                  <a:pt x="2439" y="7579"/>
                  <a:pt x="2364" y="7580"/>
                </a:cubicBezTo>
                <a:cubicBezTo>
                  <a:pt x="2288" y="7580"/>
                  <a:pt x="2179" y="7625"/>
                  <a:pt x="2121" y="7683"/>
                </a:cubicBezTo>
                <a:cubicBezTo>
                  <a:pt x="2063" y="7741"/>
                  <a:pt x="1905" y="7896"/>
                  <a:pt x="1771" y="8022"/>
                </a:cubicBezTo>
                <a:cubicBezTo>
                  <a:pt x="1637" y="8149"/>
                  <a:pt x="1445" y="8366"/>
                  <a:pt x="1345" y="8505"/>
                </a:cubicBezTo>
                <a:cubicBezTo>
                  <a:pt x="1244" y="8644"/>
                  <a:pt x="1046" y="8874"/>
                  <a:pt x="902" y="9017"/>
                </a:cubicBezTo>
                <a:cubicBezTo>
                  <a:pt x="661" y="9254"/>
                  <a:pt x="461" y="9746"/>
                  <a:pt x="461" y="10109"/>
                </a:cubicBezTo>
                <a:cubicBezTo>
                  <a:pt x="461" y="10424"/>
                  <a:pt x="1072" y="11441"/>
                  <a:pt x="1283" y="11476"/>
                </a:cubicBezTo>
                <a:cubicBezTo>
                  <a:pt x="1316" y="11482"/>
                  <a:pt x="1373" y="11522"/>
                  <a:pt x="1407" y="11563"/>
                </a:cubicBezTo>
                <a:cubicBezTo>
                  <a:pt x="1440" y="11603"/>
                  <a:pt x="1650" y="11731"/>
                  <a:pt x="1875" y="11844"/>
                </a:cubicBezTo>
                <a:cubicBezTo>
                  <a:pt x="2195" y="12005"/>
                  <a:pt x="2539" y="12045"/>
                  <a:pt x="3442" y="12028"/>
                </a:cubicBezTo>
                <a:cubicBezTo>
                  <a:pt x="4214" y="12014"/>
                  <a:pt x="4626" y="12057"/>
                  <a:pt x="4681" y="12149"/>
                </a:cubicBezTo>
                <a:cubicBezTo>
                  <a:pt x="4732" y="12236"/>
                  <a:pt x="5184" y="12294"/>
                  <a:pt x="5914" y="12315"/>
                </a:cubicBezTo>
                <a:cubicBezTo>
                  <a:pt x="7613" y="12365"/>
                  <a:pt x="8801" y="12317"/>
                  <a:pt x="8880" y="12189"/>
                </a:cubicBezTo>
                <a:cubicBezTo>
                  <a:pt x="8939" y="12094"/>
                  <a:pt x="9357" y="12016"/>
                  <a:pt x="10655" y="11856"/>
                </a:cubicBezTo>
                <a:cubicBezTo>
                  <a:pt x="10756" y="11843"/>
                  <a:pt x="10879" y="11798"/>
                  <a:pt x="10929" y="11758"/>
                </a:cubicBezTo>
                <a:cubicBezTo>
                  <a:pt x="10979" y="11718"/>
                  <a:pt x="11171" y="11658"/>
                  <a:pt x="11355" y="11626"/>
                </a:cubicBezTo>
                <a:cubicBezTo>
                  <a:pt x="12575" y="11415"/>
                  <a:pt x="13278" y="11254"/>
                  <a:pt x="13331" y="11172"/>
                </a:cubicBezTo>
                <a:cubicBezTo>
                  <a:pt x="13364" y="11119"/>
                  <a:pt x="13625" y="11037"/>
                  <a:pt x="13910" y="10988"/>
                </a:cubicBezTo>
                <a:cubicBezTo>
                  <a:pt x="14194" y="10939"/>
                  <a:pt x="14455" y="10855"/>
                  <a:pt x="14488" y="10804"/>
                </a:cubicBezTo>
                <a:cubicBezTo>
                  <a:pt x="14522" y="10753"/>
                  <a:pt x="14709" y="10682"/>
                  <a:pt x="14903" y="10643"/>
                </a:cubicBezTo>
                <a:cubicBezTo>
                  <a:pt x="15097" y="10604"/>
                  <a:pt x="15369" y="10461"/>
                  <a:pt x="15510" y="10327"/>
                </a:cubicBezTo>
                <a:cubicBezTo>
                  <a:pt x="15651" y="10193"/>
                  <a:pt x="15850" y="10045"/>
                  <a:pt x="15950" y="9999"/>
                </a:cubicBezTo>
                <a:cubicBezTo>
                  <a:pt x="16050" y="9954"/>
                  <a:pt x="16273" y="9786"/>
                  <a:pt x="16447" y="9620"/>
                </a:cubicBezTo>
                <a:cubicBezTo>
                  <a:pt x="16620" y="9454"/>
                  <a:pt x="16809" y="9315"/>
                  <a:pt x="16864" y="9315"/>
                </a:cubicBezTo>
                <a:cubicBezTo>
                  <a:pt x="16920" y="9315"/>
                  <a:pt x="17038" y="9238"/>
                  <a:pt x="17127" y="9143"/>
                </a:cubicBezTo>
                <a:cubicBezTo>
                  <a:pt x="17216" y="9048"/>
                  <a:pt x="17469" y="8797"/>
                  <a:pt x="17691" y="8586"/>
                </a:cubicBezTo>
                <a:cubicBezTo>
                  <a:pt x="17913" y="8374"/>
                  <a:pt x="18130" y="8108"/>
                  <a:pt x="18174" y="7999"/>
                </a:cubicBezTo>
                <a:cubicBezTo>
                  <a:pt x="18218" y="7890"/>
                  <a:pt x="18319" y="7753"/>
                  <a:pt x="18394" y="7695"/>
                </a:cubicBezTo>
                <a:cubicBezTo>
                  <a:pt x="18472" y="7634"/>
                  <a:pt x="18586" y="7345"/>
                  <a:pt x="18659" y="7017"/>
                </a:cubicBezTo>
                <a:cubicBezTo>
                  <a:pt x="18730" y="6701"/>
                  <a:pt x="18803" y="6477"/>
                  <a:pt x="18823" y="6517"/>
                </a:cubicBezTo>
                <a:cubicBezTo>
                  <a:pt x="18843" y="6557"/>
                  <a:pt x="18894" y="6530"/>
                  <a:pt x="18936" y="6459"/>
                </a:cubicBezTo>
                <a:cubicBezTo>
                  <a:pt x="18989" y="6370"/>
                  <a:pt x="19024" y="6369"/>
                  <a:pt x="19052" y="6459"/>
                </a:cubicBezTo>
                <a:cubicBezTo>
                  <a:pt x="19073" y="6531"/>
                  <a:pt x="19262" y="6586"/>
                  <a:pt x="19472" y="6586"/>
                </a:cubicBezTo>
                <a:cubicBezTo>
                  <a:pt x="19899" y="6586"/>
                  <a:pt x="20026" y="6420"/>
                  <a:pt x="20090" y="5770"/>
                </a:cubicBezTo>
                <a:cubicBezTo>
                  <a:pt x="20116" y="5512"/>
                  <a:pt x="20098" y="5348"/>
                  <a:pt x="20031" y="5235"/>
                </a:cubicBezTo>
                <a:cubicBezTo>
                  <a:pt x="19978" y="5145"/>
                  <a:pt x="19935" y="5004"/>
                  <a:pt x="19935" y="4925"/>
                </a:cubicBezTo>
                <a:cubicBezTo>
                  <a:pt x="19935" y="4846"/>
                  <a:pt x="19851" y="4680"/>
                  <a:pt x="19749" y="4557"/>
                </a:cubicBezTo>
                <a:lnTo>
                  <a:pt x="19563" y="4333"/>
                </a:lnTo>
                <a:lnTo>
                  <a:pt x="19794" y="3925"/>
                </a:lnTo>
                <a:cubicBezTo>
                  <a:pt x="19922" y="3697"/>
                  <a:pt x="20149" y="3381"/>
                  <a:pt x="20299" y="3224"/>
                </a:cubicBezTo>
                <a:cubicBezTo>
                  <a:pt x="20450" y="3066"/>
                  <a:pt x="20584" y="2888"/>
                  <a:pt x="20596" y="2833"/>
                </a:cubicBezTo>
                <a:cubicBezTo>
                  <a:pt x="20607" y="2777"/>
                  <a:pt x="20676" y="2675"/>
                  <a:pt x="20748" y="2609"/>
                </a:cubicBezTo>
                <a:cubicBezTo>
                  <a:pt x="21003" y="2371"/>
                  <a:pt x="21150" y="2165"/>
                  <a:pt x="21301" y="1833"/>
                </a:cubicBezTo>
                <a:cubicBezTo>
                  <a:pt x="21478" y="1443"/>
                  <a:pt x="21489" y="1385"/>
                  <a:pt x="21369" y="1385"/>
                </a:cubicBezTo>
                <a:cubicBezTo>
                  <a:pt x="21197" y="1385"/>
                  <a:pt x="21204" y="1124"/>
                  <a:pt x="21389" y="741"/>
                </a:cubicBezTo>
                <a:cubicBezTo>
                  <a:pt x="21491" y="527"/>
                  <a:pt x="21566" y="332"/>
                  <a:pt x="21555" y="310"/>
                </a:cubicBezTo>
                <a:cubicBezTo>
                  <a:pt x="21544" y="288"/>
                  <a:pt x="21346" y="462"/>
                  <a:pt x="21115" y="695"/>
                </a:cubicBezTo>
                <a:cubicBezTo>
                  <a:pt x="20883" y="928"/>
                  <a:pt x="20585" y="1210"/>
                  <a:pt x="20452" y="1327"/>
                </a:cubicBezTo>
                <a:cubicBezTo>
                  <a:pt x="20318" y="1444"/>
                  <a:pt x="20035" y="1706"/>
                  <a:pt x="19825" y="1907"/>
                </a:cubicBezTo>
                <a:cubicBezTo>
                  <a:pt x="19456" y="2262"/>
                  <a:pt x="19154" y="2304"/>
                  <a:pt x="19314" y="1976"/>
                </a:cubicBezTo>
                <a:cubicBezTo>
                  <a:pt x="19429" y="1742"/>
                  <a:pt x="19397" y="1407"/>
                  <a:pt x="19238" y="1195"/>
                </a:cubicBezTo>
                <a:cubicBezTo>
                  <a:pt x="19156" y="1086"/>
                  <a:pt x="19082" y="849"/>
                  <a:pt x="19072" y="672"/>
                </a:cubicBezTo>
                <a:cubicBezTo>
                  <a:pt x="19049" y="286"/>
                  <a:pt x="18899" y="136"/>
                  <a:pt x="18899" y="499"/>
                </a:cubicBezTo>
                <a:cubicBezTo>
                  <a:pt x="18899" y="965"/>
                  <a:pt x="18785" y="901"/>
                  <a:pt x="18662" y="367"/>
                </a:cubicBezTo>
                <a:cubicBezTo>
                  <a:pt x="18612" y="147"/>
                  <a:pt x="18580" y="30"/>
                  <a:pt x="18561" y="5"/>
                </a:cubicBezTo>
                <a:close/>
                <a:moveTo>
                  <a:pt x="5369" y="17356"/>
                </a:moveTo>
                <a:cubicBezTo>
                  <a:pt x="4765" y="17346"/>
                  <a:pt x="4183" y="17397"/>
                  <a:pt x="4125" y="17517"/>
                </a:cubicBezTo>
                <a:cubicBezTo>
                  <a:pt x="4044" y="17680"/>
                  <a:pt x="4018" y="21346"/>
                  <a:pt x="4096" y="21505"/>
                </a:cubicBezTo>
                <a:cubicBezTo>
                  <a:pt x="4120" y="21554"/>
                  <a:pt x="4223" y="21577"/>
                  <a:pt x="4325" y="21557"/>
                </a:cubicBezTo>
                <a:cubicBezTo>
                  <a:pt x="4507" y="21520"/>
                  <a:pt x="4508" y="21509"/>
                  <a:pt x="4514" y="20775"/>
                </a:cubicBezTo>
                <a:lnTo>
                  <a:pt x="4523" y="20034"/>
                </a:lnTo>
                <a:lnTo>
                  <a:pt x="5581" y="19999"/>
                </a:lnTo>
                <a:cubicBezTo>
                  <a:pt x="6920" y="19958"/>
                  <a:pt x="7156" y="19772"/>
                  <a:pt x="7156" y="18764"/>
                </a:cubicBezTo>
                <a:cubicBezTo>
                  <a:pt x="7156" y="18167"/>
                  <a:pt x="7023" y="17769"/>
                  <a:pt x="6758" y="17563"/>
                </a:cubicBezTo>
                <a:cubicBezTo>
                  <a:pt x="6600" y="17440"/>
                  <a:pt x="5973" y="17365"/>
                  <a:pt x="5369" y="17356"/>
                </a:cubicBezTo>
                <a:close/>
                <a:moveTo>
                  <a:pt x="15120" y="17356"/>
                </a:moveTo>
                <a:lnTo>
                  <a:pt x="14926" y="17396"/>
                </a:lnTo>
                <a:cubicBezTo>
                  <a:pt x="14818" y="17417"/>
                  <a:pt x="14739" y="17471"/>
                  <a:pt x="14748" y="17522"/>
                </a:cubicBezTo>
                <a:cubicBezTo>
                  <a:pt x="14756" y="17573"/>
                  <a:pt x="14762" y="18514"/>
                  <a:pt x="14762" y="19609"/>
                </a:cubicBezTo>
                <a:lnTo>
                  <a:pt x="14762" y="21597"/>
                </a:lnTo>
                <a:lnTo>
                  <a:pt x="14928" y="21557"/>
                </a:lnTo>
                <a:cubicBezTo>
                  <a:pt x="15090" y="21519"/>
                  <a:pt x="15099" y="21491"/>
                  <a:pt x="15129" y="20654"/>
                </a:cubicBezTo>
                <a:lnTo>
                  <a:pt x="15157" y="19787"/>
                </a:lnTo>
                <a:lnTo>
                  <a:pt x="16345" y="19787"/>
                </a:lnTo>
                <a:lnTo>
                  <a:pt x="17531" y="19787"/>
                </a:lnTo>
                <a:lnTo>
                  <a:pt x="17550" y="20683"/>
                </a:lnTo>
                <a:lnTo>
                  <a:pt x="17567" y="21580"/>
                </a:lnTo>
                <a:lnTo>
                  <a:pt x="17745" y="21580"/>
                </a:lnTo>
                <a:lnTo>
                  <a:pt x="17926" y="21580"/>
                </a:lnTo>
                <a:lnTo>
                  <a:pt x="17926" y="19471"/>
                </a:lnTo>
                <a:lnTo>
                  <a:pt x="17926" y="17356"/>
                </a:lnTo>
                <a:lnTo>
                  <a:pt x="17737" y="17390"/>
                </a:lnTo>
                <a:lnTo>
                  <a:pt x="17547" y="17430"/>
                </a:lnTo>
                <a:lnTo>
                  <a:pt x="17539" y="18235"/>
                </a:lnTo>
                <a:lnTo>
                  <a:pt x="17531" y="19040"/>
                </a:lnTo>
                <a:lnTo>
                  <a:pt x="16345" y="19040"/>
                </a:lnTo>
                <a:lnTo>
                  <a:pt x="15157" y="19040"/>
                </a:lnTo>
                <a:lnTo>
                  <a:pt x="15140" y="18200"/>
                </a:lnTo>
                <a:lnTo>
                  <a:pt x="15120" y="17356"/>
                </a:lnTo>
                <a:close/>
                <a:moveTo>
                  <a:pt x="1847" y="17367"/>
                </a:moveTo>
                <a:cubicBezTo>
                  <a:pt x="1677" y="17367"/>
                  <a:pt x="1376" y="17834"/>
                  <a:pt x="1376" y="18097"/>
                </a:cubicBezTo>
                <a:cubicBezTo>
                  <a:pt x="1376" y="18150"/>
                  <a:pt x="1294" y="18343"/>
                  <a:pt x="1195" y="18522"/>
                </a:cubicBezTo>
                <a:cubicBezTo>
                  <a:pt x="1096" y="18702"/>
                  <a:pt x="971" y="19017"/>
                  <a:pt x="919" y="19223"/>
                </a:cubicBezTo>
                <a:cubicBezTo>
                  <a:pt x="866" y="19430"/>
                  <a:pt x="802" y="19597"/>
                  <a:pt x="775" y="19597"/>
                </a:cubicBezTo>
                <a:cubicBezTo>
                  <a:pt x="733" y="19597"/>
                  <a:pt x="333" y="20555"/>
                  <a:pt x="44" y="21350"/>
                </a:cubicBezTo>
                <a:cubicBezTo>
                  <a:pt x="-34" y="21563"/>
                  <a:pt x="-22" y="21580"/>
                  <a:pt x="205" y="21580"/>
                </a:cubicBezTo>
                <a:cubicBezTo>
                  <a:pt x="411" y="21580"/>
                  <a:pt x="473" y="21517"/>
                  <a:pt x="611" y="21149"/>
                </a:cubicBezTo>
                <a:lnTo>
                  <a:pt x="772" y="20718"/>
                </a:lnTo>
                <a:lnTo>
                  <a:pt x="1853" y="20718"/>
                </a:lnTo>
                <a:lnTo>
                  <a:pt x="2936" y="20718"/>
                </a:lnTo>
                <a:lnTo>
                  <a:pt x="3114" y="21149"/>
                </a:lnTo>
                <a:cubicBezTo>
                  <a:pt x="3251" y="21482"/>
                  <a:pt x="3338" y="21580"/>
                  <a:pt x="3490" y="21580"/>
                </a:cubicBezTo>
                <a:cubicBezTo>
                  <a:pt x="3599" y="21580"/>
                  <a:pt x="3687" y="21546"/>
                  <a:pt x="3687" y="21505"/>
                </a:cubicBezTo>
                <a:cubicBezTo>
                  <a:pt x="3687" y="21413"/>
                  <a:pt x="3446" y="20721"/>
                  <a:pt x="3323" y="20459"/>
                </a:cubicBezTo>
                <a:cubicBezTo>
                  <a:pt x="3272" y="20351"/>
                  <a:pt x="3067" y="19859"/>
                  <a:pt x="2866" y="19361"/>
                </a:cubicBezTo>
                <a:cubicBezTo>
                  <a:pt x="2141" y="17563"/>
                  <a:pt x="2043" y="17367"/>
                  <a:pt x="1847" y="17367"/>
                </a:cubicBezTo>
                <a:close/>
                <a:moveTo>
                  <a:pt x="8700" y="17367"/>
                </a:moveTo>
                <a:cubicBezTo>
                  <a:pt x="8496" y="17367"/>
                  <a:pt x="8316" y="17738"/>
                  <a:pt x="7492" y="19838"/>
                </a:cubicBezTo>
                <a:cubicBezTo>
                  <a:pt x="7324" y="20265"/>
                  <a:pt x="7112" y="20787"/>
                  <a:pt x="7020" y="20999"/>
                </a:cubicBezTo>
                <a:cubicBezTo>
                  <a:pt x="6928" y="21212"/>
                  <a:pt x="6851" y="21435"/>
                  <a:pt x="6851" y="21488"/>
                </a:cubicBezTo>
                <a:cubicBezTo>
                  <a:pt x="6851" y="21541"/>
                  <a:pt x="6947" y="21580"/>
                  <a:pt x="7063" y="21580"/>
                </a:cubicBezTo>
                <a:cubicBezTo>
                  <a:pt x="7230" y="21580"/>
                  <a:pt x="7308" y="21494"/>
                  <a:pt x="7444" y="21149"/>
                </a:cubicBezTo>
                <a:lnTo>
                  <a:pt x="7613" y="20718"/>
                </a:lnTo>
                <a:lnTo>
                  <a:pt x="8674" y="20718"/>
                </a:lnTo>
                <a:lnTo>
                  <a:pt x="9738" y="20718"/>
                </a:lnTo>
                <a:lnTo>
                  <a:pt x="9958" y="21160"/>
                </a:lnTo>
                <a:cubicBezTo>
                  <a:pt x="10139" y="21519"/>
                  <a:pt x="10221" y="21595"/>
                  <a:pt x="10385" y="21563"/>
                </a:cubicBezTo>
                <a:lnTo>
                  <a:pt x="10585" y="21522"/>
                </a:lnTo>
                <a:lnTo>
                  <a:pt x="10297" y="20798"/>
                </a:lnTo>
                <a:cubicBezTo>
                  <a:pt x="10138" y="20402"/>
                  <a:pt x="9961" y="19979"/>
                  <a:pt x="9905" y="19856"/>
                </a:cubicBezTo>
                <a:cubicBezTo>
                  <a:pt x="9848" y="19732"/>
                  <a:pt x="9599" y="19121"/>
                  <a:pt x="9349" y="18499"/>
                </a:cubicBezTo>
                <a:cubicBezTo>
                  <a:pt x="8949" y="17504"/>
                  <a:pt x="8871" y="17367"/>
                  <a:pt x="8700" y="17367"/>
                </a:cubicBezTo>
                <a:close/>
                <a:moveTo>
                  <a:pt x="12493" y="17379"/>
                </a:moveTo>
                <a:cubicBezTo>
                  <a:pt x="11619" y="17386"/>
                  <a:pt x="11416" y="17426"/>
                  <a:pt x="11268" y="17603"/>
                </a:cubicBezTo>
                <a:cubicBezTo>
                  <a:pt x="10957" y="17974"/>
                  <a:pt x="10845" y="18411"/>
                  <a:pt x="10819" y="19333"/>
                </a:cubicBezTo>
                <a:cubicBezTo>
                  <a:pt x="10790" y="20394"/>
                  <a:pt x="10924" y="21047"/>
                  <a:pt x="11234" y="21356"/>
                </a:cubicBezTo>
                <a:cubicBezTo>
                  <a:pt x="11411" y="21532"/>
                  <a:pt x="11637" y="21569"/>
                  <a:pt x="12577" y="21574"/>
                </a:cubicBezTo>
                <a:cubicBezTo>
                  <a:pt x="13658" y="21580"/>
                  <a:pt x="13718" y="21568"/>
                  <a:pt x="13915" y="21298"/>
                </a:cubicBezTo>
                <a:cubicBezTo>
                  <a:pt x="14079" y="21075"/>
                  <a:pt x="14126" y="20921"/>
                  <a:pt x="14141" y="20557"/>
                </a:cubicBezTo>
                <a:cubicBezTo>
                  <a:pt x="14159" y="20124"/>
                  <a:pt x="14149" y="20097"/>
                  <a:pt x="13986" y="20097"/>
                </a:cubicBezTo>
                <a:cubicBezTo>
                  <a:pt x="13842" y="20097"/>
                  <a:pt x="13802" y="20167"/>
                  <a:pt x="13754" y="20499"/>
                </a:cubicBezTo>
                <a:lnTo>
                  <a:pt x="13698" y="20902"/>
                </a:lnTo>
                <a:lnTo>
                  <a:pt x="12608" y="20936"/>
                </a:lnTo>
                <a:cubicBezTo>
                  <a:pt x="11255" y="20978"/>
                  <a:pt x="11293" y="21020"/>
                  <a:pt x="11293" y="19471"/>
                </a:cubicBezTo>
                <a:cubicBezTo>
                  <a:pt x="11293" y="17986"/>
                  <a:pt x="11290" y="17988"/>
                  <a:pt x="12558" y="17988"/>
                </a:cubicBezTo>
                <a:cubicBezTo>
                  <a:pt x="13501" y="17988"/>
                  <a:pt x="13529" y="17999"/>
                  <a:pt x="13664" y="18292"/>
                </a:cubicBezTo>
                <a:cubicBezTo>
                  <a:pt x="13740" y="18458"/>
                  <a:pt x="13782" y="18650"/>
                  <a:pt x="13760" y="18723"/>
                </a:cubicBezTo>
                <a:cubicBezTo>
                  <a:pt x="13735" y="18807"/>
                  <a:pt x="13790" y="18856"/>
                  <a:pt x="13907" y="18856"/>
                </a:cubicBezTo>
                <a:cubicBezTo>
                  <a:pt x="14077" y="18856"/>
                  <a:pt x="14093" y="18822"/>
                  <a:pt x="14093" y="18442"/>
                </a:cubicBezTo>
                <a:cubicBezTo>
                  <a:pt x="14093" y="18199"/>
                  <a:pt x="14048" y="17950"/>
                  <a:pt x="13986" y="17844"/>
                </a:cubicBezTo>
                <a:cubicBezTo>
                  <a:pt x="13743" y="17432"/>
                  <a:pt x="13539" y="17370"/>
                  <a:pt x="12493" y="17379"/>
                </a:cubicBezTo>
                <a:close/>
                <a:moveTo>
                  <a:pt x="18626" y="17430"/>
                </a:moveTo>
                <a:lnTo>
                  <a:pt x="18609" y="19511"/>
                </a:lnTo>
                <a:lnTo>
                  <a:pt x="18592" y="21586"/>
                </a:lnTo>
                <a:lnTo>
                  <a:pt x="19946" y="21551"/>
                </a:lnTo>
                <a:cubicBezTo>
                  <a:pt x="21296" y="21518"/>
                  <a:pt x="21304" y="21516"/>
                  <a:pt x="21324" y="21241"/>
                </a:cubicBezTo>
                <a:lnTo>
                  <a:pt x="21341" y="20971"/>
                </a:lnTo>
                <a:lnTo>
                  <a:pt x="20198" y="20936"/>
                </a:lnTo>
                <a:lnTo>
                  <a:pt x="19052" y="20902"/>
                </a:lnTo>
                <a:lnTo>
                  <a:pt x="19052" y="20344"/>
                </a:lnTo>
                <a:lnTo>
                  <a:pt x="19052" y="19787"/>
                </a:lnTo>
                <a:lnTo>
                  <a:pt x="20116" y="19723"/>
                </a:lnTo>
                <a:cubicBezTo>
                  <a:pt x="21130" y="19664"/>
                  <a:pt x="21183" y="19649"/>
                  <a:pt x="21183" y="19413"/>
                </a:cubicBezTo>
                <a:cubicBezTo>
                  <a:pt x="21183" y="19177"/>
                  <a:pt x="21130" y="19162"/>
                  <a:pt x="20116" y="19103"/>
                </a:cubicBezTo>
                <a:lnTo>
                  <a:pt x="19052" y="19040"/>
                </a:lnTo>
                <a:lnTo>
                  <a:pt x="19052" y="18545"/>
                </a:lnTo>
                <a:lnTo>
                  <a:pt x="19052" y="18051"/>
                </a:lnTo>
                <a:lnTo>
                  <a:pt x="20198" y="18017"/>
                </a:lnTo>
                <a:lnTo>
                  <a:pt x="21341" y="17982"/>
                </a:lnTo>
                <a:lnTo>
                  <a:pt x="21324" y="17706"/>
                </a:lnTo>
                <a:quadBezTo>
                  <a:pt x="21304" y="17430"/>
                  <a:pt x="19966" y="17430"/>
                </a:quadBezTo>
                <a:lnTo>
                  <a:pt x="18626" y="17430"/>
                </a:lnTo>
                <a:close/>
                <a:moveTo>
                  <a:pt x="6092" y="17999"/>
                </a:moveTo>
                <a:cubicBezTo>
                  <a:pt x="6503" y="18000"/>
                  <a:pt x="6546" y="18056"/>
                  <a:pt x="6622" y="18246"/>
                </a:cubicBezTo>
                <a:cubicBezTo>
                  <a:pt x="6782" y="18644"/>
                  <a:pt x="6758" y="19049"/>
                  <a:pt x="6555" y="19344"/>
                </a:cubicBezTo>
                <a:cubicBezTo>
                  <a:pt x="6395" y="19575"/>
                  <a:pt x="6288" y="19597"/>
                  <a:pt x="5491" y="19597"/>
                </a:cubicBezTo>
                <a:quadBezTo>
                  <a:pt x="4483" y="19597"/>
                  <a:pt x="4537" y="18637"/>
                </a:quadBezTo>
                <a:lnTo>
                  <a:pt x="4571" y="18051"/>
                </a:lnTo>
                <a:lnTo>
                  <a:pt x="5544" y="18017"/>
                </a:lnTo>
                <a:cubicBezTo>
                  <a:pt x="5777" y="18008"/>
                  <a:pt x="5955" y="17999"/>
                  <a:pt x="6092" y="17999"/>
                </a:cubicBezTo>
                <a:close/>
                <a:moveTo>
                  <a:pt x="8683" y="18195"/>
                </a:moveTo>
                <a:lnTo>
                  <a:pt x="8917" y="18677"/>
                </a:lnTo>
                <a:cubicBezTo>
                  <a:pt x="9046" y="18945"/>
                  <a:pt x="9138" y="19207"/>
                  <a:pt x="9123" y="19258"/>
                </a:cubicBezTo>
                <a:cubicBezTo>
                  <a:pt x="9088" y="19373"/>
                  <a:pt x="8651" y="19383"/>
                  <a:pt x="8595" y="19269"/>
                </a:cubicBezTo>
                <a:cubicBezTo>
                  <a:pt x="8538" y="19152"/>
                  <a:pt x="8544" y="18927"/>
                  <a:pt x="8618" y="18534"/>
                </a:cubicBezTo>
                <a:lnTo>
                  <a:pt x="8683" y="18195"/>
                </a:lnTo>
                <a:close/>
                <a:moveTo>
                  <a:pt x="1861" y="18321"/>
                </a:moveTo>
                <a:cubicBezTo>
                  <a:pt x="1883" y="18323"/>
                  <a:pt x="1905" y="18341"/>
                  <a:pt x="1929" y="18367"/>
                </a:cubicBezTo>
                <a:cubicBezTo>
                  <a:pt x="2014" y="18460"/>
                  <a:pt x="2036" y="18574"/>
                  <a:pt x="2008" y="18798"/>
                </a:cubicBezTo>
                <a:cubicBezTo>
                  <a:pt x="1976" y="19061"/>
                  <a:pt x="1993" y="19103"/>
                  <a:pt x="2124" y="19103"/>
                </a:cubicBezTo>
                <a:cubicBezTo>
                  <a:pt x="2315" y="19103"/>
                  <a:pt x="2484" y="19581"/>
                  <a:pt x="2400" y="19884"/>
                </a:cubicBezTo>
                <a:cubicBezTo>
                  <a:pt x="2362" y="20024"/>
                  <a:pt x="2265" y="20097"/>
                  <a:pt x="2112" y="20097"/>
                </a:cubicBezTo>
                <a:cubicBezTo>
                  <a:pt x="1853" y="20097"/>
                  <a:pt x="1802" y="20033"/>
                  <a:pt x="1802" y="19706"/>
                </a:cubicBezTo>
                <a:cubicBezTo>
                  <a:pt x="1802" y="19539"/>
                  <a:pt x="1756" y="19476"/>
                  <a:pt x="1630" y="19476"/>
                </a:cubicBezTo>
                <a:cubicBezTo>
                  <a:pt x="1367" y="19476"/>
                  <a:pt x="1360" y="19367"/>
                  <a:pt x="1596" y="18781"/>
                </a:cubicBezTo>
                <a:cubicBezTo>
                  <a:pt x="1733" y="18441"/>
                  <a:pt x="1797" y="18316"/>
                  <a:pt x="1861" y="18321"/>
                </a:cubicBezTo>
                <a:close/>
                <a:moveTo>
                  <a:pt x="8491" y="19252"/>
                </a:moveTo>
                <a:cubicBezTo>
                  <a:pt x="8619" y="19283"/>
                  <a:pt x="8646" y="19354"/>
                  <a:pt x="8646" y="19660"/>
                </a:cubicBezTo>
                <a:cubicBezTo>
                  <a:pt x="8646" y="20000"/>
                  <a:pt x="8627" y="20039"/>
                  <a:pt x="8417" y="20074"/>
                </a:cubicBezTo>
                <a:cubicBezTo>
                  <a:pt x="8252" y="20102"/>
                  <a:pt x="8179" y="20057"/>
                  <a:pt x="8152" y="19913"/>
                </a:cubicBezTo>
                <a:cubicBezTo>
                  <a:pt x="8097" y="19619"/>
                  <a:pt x="8306" y="19208"/>
                  <a:pt x="8491" y="19252"/>
                </a:cubicBezTo>
                <a:close/>
                <a:moveTo>
                  <a:pt x="8928" y="19373"/>
                </a:moveTo>
                <a:cubicBezTo>
                  <a:pt x="9025" y="19401"/>
                  <a:pt x="9072" y="19494"/>
                  <a:pt x="9072" y="19660"/>
                </a:cubicBezTo>
                <a:cubicBezTo>
                  <a:pt x="9072" y="19984"/>
                  <a:pt x="8757" y="20091"/>
                  <a:pt x="8700" y="19787"/>
                </a:cubicBezTo>
                <a:cubicBezTo>
                  <a:pt x="8648" y="19513"/>
                  <a:pt x="8753" y="19322"/>
                  <a:pt x="8928" y="19373"/>
                </a:cubicBezTo>
                <a:close/>
              </a:path>
            </a:pathLst>
          </a:custGeom>
          <a:ln w="12700">
            <a:miter/>
          </a:ln>
        </p:spPr>
      </p:pic>
      <p:pic>
        <p:nvPicPr>
          <p:cNvPr id="220" name="이미지" descr="이미지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20683" y="4231117"/>
            <a:ext cx="2391059" cy="1293524"/>
          </a:xfrm>
          <a:prstGeom prst="rect">
            <a:avLst/>
          </a:prstGeom>
          <a:ln w="12700">
            <a:miter/>
          </a:ln>
        </p:spPr>
      </p:pic>
      <p:pic>
        <p:nvPicPr>
          <p:cNvPr id="221" name="이미지" descr="이미지"/>
          <p:cNvPicPr>
            <a:picLocks noChangeAspect="1"/>
          </p:cNvPicPr>
          <p:nvPr/>
        </p:nvPicPr>
        <p:blipFill rotWithShape="1">
          <a:blip r:embed="rId4"/>
          <a:srcRect l="20830" t="32900" r="20170" b="36000"/>
          <a:stretch>
            <a:fillRect/>
          </a:stretch>
        </p:blipFill>
        <p:spPr>
          <a:xfrm>
            <a:off x="9810603" y="5939034"/>
            <a:ext cx="3011219" cy="749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44" extrusionOk="0">
                <a:moveTo>
                  <a:pt x="2700" y="0"/>
                </a:moveTo>
                <a:cubicBezTo>
                  <a:pt x="2031" y="0"/>
                  <a:pt x="1850" y="146"/>
                  <a:pt x="1456" y="984"/>
                </a:cubicBezTo>
                <a:cubicBezTo>
                  <a:pt x="491" y="3040"/>
                  <a:pt x="-3" y="6340"/>
                  <a:pt x="0" y="10733"/>
                </a:cubicBezTo>
                <a:cubicBezTo>
                  <a:pt x="2" y="13428"/>
                  <a:pt x="140" y="15253"/>
                  <a:pt x="499" y="17280"/>
                </a:cubicBezTo>
                <a:cubicBezTo>
                  <a:pt x="669" y="18244"/>
                  <a:pt x="712" y="18320"/>
                  <a:pt x="782" y="17811"/>
                </a:cubicBezTo>
                <a:cubicBezTo>
                  <a:pt x="888" y="17052"/>
                  <a:pt x="1077" y="17050"/>
                  <a:pt x="1232" y="17803"/>
                </a:cubicBezTo>
                <a:cubicBezTo>
                  <a:pt x="1327" y="18260"/>
                  <a:pt x="1328" y="18540"/>
                  <a:pt x="1243" y="19086"/>
                </a:cubicBezTo>
                <a:cubicBezTo>
                  <a:pt x="1120" y="19880"/>
                  <a:pt x="1252" y="20285"/>
                  <a:pt x="1917" y="21166"/>
                </a:cubicBezTo>
                <a:cubicBezTo>
                  <a:pt x="2120" y="21436"/>
                  <a:pt x="2533" y="21599"/>
                  <a:pt x="2838" y="21526"/>
                </a:cubicBezTo>
                <a:cubicBezTo>
                  <a:pt x="4252" y="21186"/>
                  <a:pt x="5257" y="17320"/>
                  <a:pt x="5425" y="11589"/>
                </a:cubicBezTo>
                <a:cubicBezTo>
                  <a:pt x="5483" y="9599"/>
                  <a:pt x="5304" y="4813"/>
                  <a:pt x="5086" y="2508"/>
                </a:cubicBezTo>
                <a:lnTo>
                  <a:pt x="4994" y="1532"/>
                </a:lnTo>
                <a:lnTo>
                  <a:pt x="4849" y="2362"/>
                </a:lnTo>
                <a:cubicBezTo>
                  <a:pt x="4705" y="3188"/>
                  <a:pt x="4704" y="3188"/>
                  <a:pt x="4508" y="2465"/>
                </a:cubicBezTo>
                <a:cubicBezTo>
                  <a:pt x="4026" y="692"/>
                  <a:pt x="3517" y="-1"/>
                  <a:pt x="2700" y="0"/>
                </a:cubicBezTo>
                <a:close/>
                <a:moveTo>
                  <a:pt x="14575" y="1284"/>
                </a:moveTo>
                <a:cubicBezTo>
                  <a:pt x="14372" y="1284"/>
                  <a:pt x="14268" y="1865"/>
                  <a:pt x="14339" y="2602"/>
                </a:cubicBezTo>
                <a:cubicBezTo>
                  <a:pt x="14402" y="3260"/>
                  <a:pt x="14733" y="3318"/>
                  <a:pt x="14789" y="2679"/>
                </a:cubicBezTo>
                <a:cubicBezTo>
                  <a:pt x="14854" y="1926"/>
                  <a:pt x="14756" y="1284"/>
                  <a:pt x="14575" y="1284"/>
                </a:cubicBezTo>
                <a:close/>
                <a:moveTo>
                  <a:pt x="19032" y="5392"/>
                </a:moveTo>
                <a:cubicBezTo>
                  <a:pt x="18652" y="5470"/>
                  <a:pt x="18295" y="6287"/>
                  <a:pt x="18111" y="7686"/>
                </a:cubicBezTo>
                <a:cubicBezTo>
                  <a:pt x="17909" y="9227"/>
                  <a:pt x="17909" y="12239"/>
                  <a:pt x="18111" y="13780"/>
                </a:cubicBezTo>
                <a:cubicBezTo>
                  <a:pt x="18391" y="15913"/>
                  <a:pt x="19086" y="16717"/>
                  <a:pt x="19646" y="15552"/>
                </a:cubicBezTo>
                <a:cubicBezTo>
                  <a:pt x="20003" y="14810"/>
                  <a:pt x="20103" y="15492"/>
                  <a:pt x="19817" y="16716"/>
                </a:cubicBezTo>
                <a:cubicBezTo>
                  <a:pt x="19624" y="17541"/>
                  <a:pt x="19545" y="17623"/>
                  <a:pt x="19094" y="17469"/>
                </a:cubicBezTo>
                <a:cubicBezTo>
                  <a:pt x="18815" y="17373"/>
                  <a:pt x="18472" y="17171"/>
                  <a:pt x="18333" y="17024"/>
                </a:cubicBezTo>
                <a:cubicBezTo>
                  <a:pt x="18118" y="16796"/>
                  <a:pt x="18081" y="16872"/>
                  <a:pt x="18081" y="17512"/>
                </a:cubicBezTo>
                <a:cubicBezTo>
                  <a:pt x="18081" y="17992"/>
                  <a:pt x="18171" y="18410"/>
                  <a:pt x="18333" y="18658"/>
                </a:cubicBezTo>
                <a:cubicBezTo>
                  <a:pt x="18472" y="18873"/>
                  <a:pt x="18912" y="19005"/>
                  <a:pt x="19310" y="18958"/>
                </a:cubicBezTo>
                <a:cubicBezTo>
                  <a:pt x="19997" y="18876"/>
                  <a:pt x="20044" y="18812"/>
                  <a:pt x="20299" y="17666"/>
                </a:cubicBezTo>
                <a:lnTo>
                  <a:pt x="20568" y="16459"/>
                </a:lnTo>
                <a:lnTo>
                  <a:pt x="20568" y="11084"/>
                </a:lnTo>
                <a:cubicBezTo>
                  <a:pt x="20568" y="6393"/>
                  <a:pt x="20547" y="5677"/>
                  <a:pt x="20412" y="5469"/>
                </a:cubicBezTo>
                <a:cubicBezTo>
                  <a:pt x="20311" y="5314"/>
                  <a:pt x="20213" y="5507"/>
                  <a:pt x="20128" y="6017"/>
                </a:cubicBezTo>
                <a:cubicBezTo>
                  <a:pt x="20000" y="6796"/>
                  <a:pt x="19999" y="6790"/>
                  <a:pt x="19708" y="6077"/>
                </a:cubicBezTo>
                <a:cubicBezTo>
                  <a:pt x="19497" y="5559"/>
                  <a:pt x="19260" y="5345"/>
                  <a:pt x="19032" y="5392"/>
                </a:cubicBezTo>
                <a:close/>
                <a:moveTo>
                  <a:pt x="16727" y="5401"/>
                </a:moveTo>
                <a:cubicBezTo>
                  <a:pt x="16536" y="5366"/>
                  <a:pt x="16330" y="5533"/>
                  <a:pt x="16134" y="5940"/>
                </a:cubicBezTo>
                <a:cubicBezTo>
                  <a:pt x="15877" y="6476"/>
                  <a:pt x="15840" y="6480"/>
                  <a:pt x="15680" y="5897"/>
                </a:cubicBezTo>
                <a:cubicBezTo>
                  <a:pt x="15538" y="5379"/>
                  <a:pt x="15479" y="5344"/>
                  <a:pt x="15364" y="5726"/>
                </a:cubicBezTo>
                <a:cubicBezTo>
                  <a:pt x="15253" y="6099"/>
                  <a:pt x="15226" y="7145"/>
                  <a:pt x="15226" y="10904"/>
                </a:cubicBezTo>
                <a:cubicBezTo>
                  <a:pt x="15226" y="13494"/>
                  <a:pt x="15254" y="15724"/>
                  <a:pt x="15288" y="15860"/>
                </a:cubicBezTo>
                <a:cubicBezTo>
                  <a:pt x="15402" y="16318"/>
                  <a:pt x="15666" y="16108"/>
                  <a:pt x="15723" y="15517"/>
                </a:cubicBezTo>
                <a:cubicBezTo>
                  <a:pt x="15753" y="15195"/>
                  <a:pt x="15778" y="13582"/>
                  <a:pt x="15778" y="11931"/>
                </a:cubicBezTo>
                <a:cubicBezTo>
                  <a:pt x="15778" y="9359"/>
                  <a:pt x="15807" y="8806"/>
                  <a:pt x="15979" y="8071"/>
                </a:cubicBezTo>
                <a:cubicBezTo>
                  <a:pt x="16229" y="7000"/>
                  <a:pt x="16615" y="6968"/>
                  <a:pt x="16847" y="7994"/>
                </a:cubicBezTo>
                <a:cubicBezTo>
                  <a:pt x="16985" y="8608"/>
                  <a:pt x="17032" y="9522"/>
                  <a:pt x="17068" y="12342"/>
                </a:cubicBezTo>
                <a:cubicBezTo>
                  <a:pt x="17110" y="15608"/>
                  <a:pt x="17130" y="15920"/>
                  <a:pt x="17299" y="15920"/>
                </a:cubicBezTo>
                <a:cubicBezTo>
                  <a:pt x="17469" y="15920"/>
                  <a:pt x="17483" y="15632"/>
                  <a:pt x="17508" y="12042"/>
                </a:cubicBezTo>
                <a:cubicBezTo>
                  <a:pt x="17523" y="9801"/>
                  <a:pt x="17492" y="7761"/>
                  <a:pt x="17433" y="7189"/>
                </a:cubicBezTo>
                <a:cubicBezTo>
                  <a:pt x="17320" y="6092"/>
                  <a:pt x="17045" y="5458"/>
                  <a:pt x="16727" y="5401"/>
                </a:cubicBezTo>
                <a:close/>
                <a:moveTo>
                  <a:pt x="10980" y="5409"/>
                </a:moveTo>
                <a:cubicBezTo>
                  <a:pt x="10735" y="5328"/>
                  <a:pt x="10492" y="5555"/>
                  <a:pt x="10300" y="6162"/>
                </a:cubicBezTo>
                <a:lnTo>
                  <a:pt x="10046" y="6967"/>
                </a:lnTo>
                <a:lnTo>
                  <a:pt x="9884" y="6102"/>
                </a:lnTo>
                <a:cubicBezTo>
                  <a:pt x="9781" y="5552"/>
                  <a:pt x="9668" y="5330"/>
                  <a:pt x="9573" y="5478"/>
                </a:cubicBezTo>
                <a:cubicBezTo>
                  <a:pt x="9442" y="5679"/>
                  <a:pt x="9423" y="6559"/>
                  <a:pt x="9423" y="12359"/>
                </a:cubicBezTo>
                <a:cubicBezTo>
                  <a:pt x="9423" y="17332"/>
                  <a:pt x="9452" y="19051"/>
                  <a:pt x="9538" y="19189"/>
                </a:cubicBezTo>
                <a:cubicBezTo>
                  <a:pt x="9767" y="19557"/>
                  <a:pt x="9837" y="19166"/>
                  <a:pt x="9863" y="17375"/>
                </a:cubicBezTo>
                <a:cubicBezTo>
                  <a:pt x="9902" y="14621"/>
                  <a:pt x="9924" y="14511"/>
                  <a:pt x="10272" y="15363"/>
                </a:cubicBezTo>
                <a:cubicBezTo>
                  <a:pt x="11356" y="18021"/>
                  <a:pt x="12486" y="13190"/>
                  <a:pt x="11961" y="8139"/>
                </a:cubicBezTo>
                <a:cubicBezTo>
                  <a:pt x="11796" y="6551"/>
                  <a:pt x="11388" y="5545"/>
                  <a:pt x="10980" y="5409"/>
                </a:cubicBezTo>
                <a:close/>
                <a:moveTo>
                  <a:pt x="13782" y="5469"/>
                </a:moveTo>
                <a:cubicBezTo>
                  <a:pt x="13698" y="5339"/>
                  <a:pt x="13506" y="5516"/>
                  <a:pt x="13356" y="5863"/>
                </a:cubicBezTo>
                <a:cubicBezTo>
                  <a:pt x="13101" y="6450"/>
                  <a:pt x="13071" y="6450"/>
                  <a:pt x="12914" y="5880"/>
                </a:cubicBezTo>
                <a:cubicBezTo>
                  <a:pt x="12822" y="5543"/>
                  <a:pt x="12681" y="5366"/>
                  <a:pt x="12603" y="5486"/>
                </a:cubicBezTo>
                <a:cubicBezTo>
                  <a:pt x="12485" y="5668"/>
                  <a:pt x="12462" y="6544"/>
                  <a:pt x="12462" y="10656"/>
                </a:cubicBezTo>
                <a:cubicBezTo>
                  <a:pt x="12462" y="13379"/>
                  <a:pt x="12491" y="15725"/>
                  <a:pt x="12526" y="15868"/>
                </a:cubicBezTo>
                <a:cubicBezTo>
                  <a:pt x="12562" y="16011"/>
                  <a:pt x="12657" y="16082"/>
                  <a:pt x="12735" y="16022"/>
                </a:cubicBezTo>
                <a:cubicBezTo>
                  <a:pt x="12845" y="15938"/>
                  <a:pt x="12889" y="15218"/>
                  <a:pt x="12927" y="12873"/>
                </a:cubicBezTo>
                <a:cubicBezTo>
                  <a:pt x="12971" y="10148"/>
                  <a:pt x="13002" y="9713"/>
                  <a:pt x="13245" y="8696"/>
                </a:cubicBezTo>
                <a:cubicBezTo>
                  <a:pt x="13394" y="8071"/>
                  <a:pt x="13611" y="7460"/>
                  <a:pt x="13727" y="7343"/>
                </a:cubicBezTo>
                <a:cubicBezTo>
                  <a:pt x="13974" y="7094"/>
                  <a:pt x="14011" y="5823"/>
                  <a:pt x="13782" y="5469"/>
                </a:cubicBezTo>
                <a:close/>
                <a:moveTo>
                  <a:pt x="8016" y="5503"/>
                </a:moveTo>
                <a:cubicBezTo>
                  <a:pt x="7746" y="5563"/>
                  <a:pt x="7491" y="5843"/>
                  <a:pt x="7370" y="6385"/>
                </a:cubicBezTo>
                <a:cubicBezTo>
                  <a:pt x="6945" y="8280"/>
                  <a:pt x="7198" y="10616"/>
                  <a:pt x="7905" y="11332"/>
                </a:cubicBezTo>
                <a:cubicBezTo>
                  <a:pt x="8402" y="11835"/>
                  <a:pt x="8674" y="12912"/>
                  <a:pt x="8534" y="13814"/>
                </a:cubicBezTo>
                <a:cubicBezTo>
                  <a:pt x="8402" y="14660"/>
                  <a:pt x="7931" y="14795"/>
                  <a:pt x="7592" y="14088"/>
                </a:cubicBezTo>
                <a:cubicBezTo>
                  <a:pt x="7221" y="13317"/>
                  <a:pt x="7029" y="13364"/>
                  <a:pt x="7029" y="14216"/>
                </a:cubicBezTo>
                <a:cubicBezTo>
                  <a:pt x="7029" y="14674"/>
                  <a:pt x="7149" y="15120"/>
                  <a:pt x="7374" y="15509"/>
                </a:cubicBezTo>
                <a:cubicBezTo>
                  <a:pt x="7874" y="16373"/>
                  <a:pt x="8664" y="16116"/>
                  <a:pt x="8886" y="15012"/>
                </a:cubicBezTo>
                <a:cubicBezTo>
                  <a:pt x="9099" y="13953"/>
                  <a:pt x="9101" y="12333"/>
                  <a:pt x="8892" y="11366"/>
                </a:cubicBezTo>
                <a:cubicBezTo>
                  <a:pt x="8804" y="10956"/>
                  <a:pt x="8515" y="10339"/>
                  <a:pt x="8248" y="9997"/>
                </a:cubicBezTo>
                <a:cubicBezTo>
                  <a:pt x="7665" y="9247"/>
                  <a:pt x="7503" y="8350"/>
                  <a:pt x="7773" y="7369"/>
                </a:cubicBezTo>
                <a:cubicBezTo>
                  <a:pt x="7937" y="6773"/>
                  <a:pt x="8006" y="6747"/>
                  <a:pt x="8370" y="7138"/>
                </a:cubicBezTo>
                <a:cubicBezTo>
                  <a:pt x="8914" y="7723"/>
                  <a:pt x="8963" y="7704"/>
                  <a:pt x="8963" y="6890"/>
                </a:cubicBezTo>
                <a:cubicBezTo>
                  <a:pt x="8963" y="5922"/>
                  <a:pt x="8466" y="5404"/>
                  <a:pt x="8016" y="5503"/>
                </a:cubicBezTo>
                <a:close/>
                <a:moveTo>
                  <a:pt x="21406" y="5503"/>
                </a:moveTo>
                <a:cubicBezTo>
                  <a:pt x="21366" y="5481"/>
                  <a:pt x="21322" y="5498"/>
                  <a:pt x="21274" y="5572"/>
                </a:cubicBezTo>
                <a:cubicBezTo>
                  <a:pt x="21094" y="5849"/>
                  <a:pt x="21068" y="7065"/>
                  <a:pt x="21235" y="7335"/>
                </a:cubicBezTo>
                <a:cubicBezTo>
                  <a:pt x="21415" y="7625"/>
                  <a:pt x="21531" y="7400"/>
                  <a:pt x="21566" y="6684"/>
                </a:cubicBezTo>
                <a:cubicBezTo>
                  <a:pt x="21597" y="6036"/>
                  <a:pt x="21525" y="5570"/>
                  <a:pt x="21406" y="5503"/>
                </a:cubicBezTo>
                <a:close/>
                <a:moveTo>
                  <a:pt x="14535" y="5546"/>
                </a:moveTo>
                <a:cubicBezTo>
                  <a:pt x="14362" y="5546"/>
                  <a:pt x="14348" y="5825"/>
                  <a:pt x="14324" y="10339"/>
                </a:cubicBezTo>
                <a:cubicBezTo>
                  <a:pt x="14310" y="12977"/>
                  <a:pt x="14320" y="15355"/>
                  <a:pt x="14345" y="15620"/>
                </a:cubicBezTo>
                <a:cubicBezTo>
                  <a:pt x="14370" y="15885"/>
                  <a:pt x="14475" y="16108"/>
                  <a:pt x="14580" y="16108"/>
                </a:cubicBezTo>
                <a:cubicBezTo>
                  <a:pt x="14763" y="16108"/>
                  <a:pt x="14769" y="15942"/>
                  <a:pt x="14744" y="10827"/>
                </a:cubicBezTo>
                <a:cubicBezTo>
                  <a:pt x="14720" y="5830"/>
                  <a:pt x="14709" y="5546"/>
                  <a:pt x="14535" y="5546"/>
                </a:cubicBezTo>
                <a:close/>
              </a:path>
            </a:pathLst>
          </a:custGeom>
          <a:ln w="12700">
            <a:miter/>
          </a:ln>
        </p:spPr>
      </p:pic>
      <p:pic>
        <p:nvPicPr>
          <p:cNvPr id="222" name="이미지" descr="이미지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730248" y="5120150"/>
            <a:ext cx="2934370" cy="1074873"/>
          </a:xfrm>
          <a:prstGeom prst="rect">
            <a:avLst/>
          </a:prstGeom>
          <a:ln w="12700">
            <a:miter/>
          </a:ln>
        </p:spPr>
      </p:pic>
      <p:sp>
        <p:nvSpPr>
          <p:cNvPr id="223" name="선"/>
          <p:cNvSpPr/>
          <p:nvPr/>
        </p:nvSpPr>
        <p:spPr>
          <a:xfrm>
            <a:off x="2798877" y="5434733"/>
            <a:ext cx="2268409" cy="1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wrap="square" lIns="38100" tIns="38100" rIns="38100" bIns="38100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224" name="선"/>
          <p:cNvSpPr/>
          <p:nvPr/>
        </p:nvSpPr>
        <p:spPr>
          <a:xfrm>
            <a:off x="7418316" y="5434733"/>
            <a:ext cx="2268409" cy="1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wrap="square" lIns="38100" tIns="38100" rIns="38100" bIns="38100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225" name="선"/>
          <p:cNvSpPr/>
          <p:nvPr/>
        </p:nvSpPr>
        <p:spPr>
          <a:xfrm flipH="1">
            <a:off x="12886569" y="5809846"/>
            <a:ext cx="1653998" cy="1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wrap="square" lIns="38100" tIns="38100" rIns="38100" bIns="38100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226" name="선"/>
          <p:cNvSpPr/>
          <p:nvPr/>
        </p:nvSpPr>
        <p:spPr>
          <a:xfrm>
            <a:off x="12886569" y="5490279"/>
            <a:ext cx="1653998" cy="1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wrap="square" lIns="38100" tIns="38100" rIns="38100" bIns="38100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227" name="선"/>
          <p:cNvSpPr/>
          <p:nvPr/>
        </p:nvSpPr>
        <p:spPr>
          <a:xfrm flipH="1">
            <a:off x="7418316" y="5801737"/>
            <a:ext cx="2268409" cy="1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wrap="square" lIns="38100" tIns="38100" rIns="38100" bIns="38100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228" name="선"/>
          <p:cNvSpPr/>
          <p:nvPr/>
        </p:nvSpPr>
        <p:spPr>
          <a:xfrm flipH="1">
            <a:off x="2798876" y="5801737"/>
            <a:ext cx="2268410" cy="1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wrap="square" lIns="38100" tIns="38100" rIns="38100" bIns="38100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229" name="Request"/>
          <p:cNvSpPr txBox="1"/>
          <p:nvPr/>
        </p:nvSpPr>
        <p:spPr>
          <a:xfrm>
            <a:off x="3151840" y="4922708"/>
            <a:ext cx="1246495" cy="503984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>
            <a:lvl1pPr>
              <a:defRPr sz="3700"/>
            </a:lvl1pPr>
          </a:lstStyle>
          <a:p>
            <a:pPr>
              <a:defRPr/>
            </a:pPr>
            <a:r>
              <a:rPr lang="ko-KR" altLang="en-US" sz="2775"/>
              <a:t>Request</a:t>
            </a:r>
          </a:p>
        </p:txBody>
      </p:sp>
      <p:sp>
        <p:nvSpPr>
          <p:cNvPr id="230" name="Request"/>
          <p:cNvSpPr txBox="1"/>
          <p:nvPr/>
        </p:nvSpPr>
        <p:spPr>
          <a:xfrm>
            <a:off x="7923196" y="4986589"/>
            <a:ext cx="1246495" cy="503984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>
            <a:lvl1pPr>
              <a:defRPr sz="3700"/>
            </a:lvl1pPr>
          </a:lstStyle>
          <a:p>
            <a:pPr>
              <a:defRPr/>
            </a:pPr>
            <a:r>
              <a:rPr lang="ko-KR" altLang="en-US" sz="2775"/>
              <a:t>Request</a:t>
            </a:r>
          </a:p>
        </p:txBody>
      </p:sp>
      <p:sp>
        <p:nvSpPr>
          <p:cNvPr id="231" name="모서리가 둥근 직사각형"/>
          <p:cNvSpPr/>
          <p:nvPr/>
        </p:nvSpPr>
        <p:spPr>
          <a:xfrm>
            <a:off x="4823983" y="4067291"/>
            <a:ext cx="3003222" cy="2845976"/>
          </a:xfrm>
          <a:prstGeom prst="roundRect">
            <a:avLst>
              <a:gd name="adj" fmla="val 8347"/>
            </a:avLst>
          </a:prstGeom>
          <a:ln w="50800">
            <a:solidFill>
              <a:srgbClr val="76B9FF"/>
            </a:solidFill>
            <a:miter/>
          </a:ln>
        </p:spPr>
        <p:txBody>
          <a:bodyPr lIns="38100" tIns="38100" rIns="38100" bIns="38100" anchor="ctr"/>
          <a:lstStyle/>
          <a:p>
            <a:pPr algn="ctr" defTabSz="619125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 sz="2400"/>
          </a:p>
        </p:txBody>
      </p:sp>
      <p:sp>
        <p:nvSpPr>
          <p:cNvPr id="232" name="모서리가 둥근 직사각형"/>
          <p:cNvSpPr/>
          <p:nvPr/>
        </p:nvSpPr>
        <p:spPr>
          <a:xfrm>
            <a:off x="9512999" y="4018737"/>
            <a:ext cx="3606425" cy="2849667"/>
          </a:xfrm>
          <a:prstGeom prst="roundRect">
            <a:avLst>
              <a:gd name="adj" fmla="val 10010"/>
            </a:avLst>
          </a:prstGeom>
          <a:ln w="50800">
            <a:solidFill>
              <a:srgbClr val="5249FF"/>
            </a:solidFill>
            <a:miter/>
          </a:ln>
        </p:spPr>
        <p:txBody>
          <a:bodyPr lIns="38100" tIns="38100" rIns="38100" bIns="38100" anchor="ctr"/>
          <a:lstStyle/>
          <a:p>
            <a:pPr algn="ctr" defTabSz="619125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 sz="2400"/>
          </a:p>
        </p:txBody>
      </p:sp>
      <p:sp>
        <p:nvSpPr>
          <p:cNvPr id="233" name="Wep Server"/>
          <p:cNvSpPr txBox="1"/>
          <p:nvPr/>
        </p:nvSpPr>
        <p:spPr>
          <a:xfrm>
            <a:off x="5102012" y="3515499"/>
            <a:ext cx="894476" cy="284693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>
            <a:lvl1pPr>
              <a:defRPr>
                <a:solidFill>
                  <a:srgbClr val="76B9FF"/>
                </a:solidFill>
              </a:defRPr>
            </a:lvl1pPr>
          </a:lstStyle>
          <a:p>
            <a:pPr>
              <a:defRPr/>
            </a:pPr>
            <a:r>
              <a:rPr lang="ko-KR" altLang="en-US" sz="1350"/>
              <a:t>Wep Server</a:t>
            </a:r>
          </a:p>
        </p:txBody>
      </p:sp>
      <p:sp>
        <p:nvSpPr>
          <p:cNvPr id="234" name="Wep Container"/>
          <p:cNvSpPr txBox="1"/>
          <p:nvPr/>
        </p:nvSpPr>
        <p:spPr>
          <a:xfrm>
            <a:off x="9706443" y="3515499"/>
            <a:ext cx="1132874" cy="284693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>
            <a:lvl1pPr>
              <a:defRPr>
                <a:solidFill>
                  <a:srgbClr val="5249FF"/>
                </a:solidFill>
              </a:defRPr>
            </a:lvl1pPr>
          </a:lstStyle>
          <a:p>
            <a:pPr>
              <a:defRPr/>
            </a:pPr>
            <a:r>
              <a:rPr lang="ko-KR" altLang="en-US" sz="1350"/>
              <a:t>Wep Container</a:t>
            </a:r>
          </a:p>
        </p:txBody>
      </p:sp>
      <p:sp>
        <p:nvSpPr>
          <p:cNvPr id="235" name="선"/>
          <p:cNvSpPr/>
          <p:nvPr/>
        </p:nvSpPr>
        <p:spPr>
          <a:xfrm>
            <a:off x="11412957" y="5657587"/>
            <a:ext cx="1" cy="28830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wrap="square" lIns="38100" tIns="38100" rIns="38100" bIns="38100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236" name="DB 조회"/>
          <p:cNvSpPr txBox="1"/>
          <p:nvPr/>
        </p:nvSpPr>
        <p:spPr>
          <a:xfrm>
            <a:off x="13211241" y="4986589"/>
            <a:ext cx="1282402" cy="503984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>
            <a:lvl1pPr>
              <a:defRPr sz="3700"/>
            </a:lvl1pPr>
          </a:lstStyle>
          <a:p>
            <a:pPr>
              <a:defRPr/>
            </a:pPr>
            <a:r>
              <a:rPr lang="ko-KR" altLang="en-US" sz="2775"/>
              <a:t>DB 조회</a:t>
            </a:r>
          </a:p>
        </p:txBody>
      </p:sp>
      <p:sp>
        <p:nvSpPr>
          <p:cNvPr id="237" name="데이터"/>
          <p:cNvSpPr txBox="1"/>
          <p:nvPr/>
        </p:nvSpPr>
        <p:spPr>
          <a:xfrm>
            <a:off x="13352564" y="5807409"/>
            <a:ext cx="1144544" cy="503984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>
            <a:lvl1pPr>
              <a:defRPr sz="3700"/>
            </a:lvl1pPr>
          </a:lstStyle>
          <a:p>
            <a:pPr>
              <a:defRPr/>
            </a:pPr>
            <a:r>
              <a:rPr lang="ko-KR" altLang="en-US" sz="2775"/>
              <a:t>데이터</a:t>
            </a:r>
          </a:p>
        </p:txBody>
      </p:sp>
      <p:sp>
        <p:nvSpPr>
          <p:cNvPr id="238" name="Response"/>
          <p:cNvSpPr txBox="1"/>
          <p:nvPr/>
        </p:nvSpPr>
        <p:spPr>
          <a:xfrm>
            <a:off x="7842299" y="5807409"/>
            <a:ext cx="1458861" cy="503984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>
            <a:lvl1pPr>
              <a:defRPr sz="3700"/>
            </a:lvl1pPr>
          </a:lstStyle>
          <a:p>
            <a:pPr>
              <a:defRPr/>
            </a:pPr>
            <a:r>
              <a:rPr lang="ko-KR" altLang="en-US" sz="2775"/>
              <a:t>Response</a:t>
            </a:r>
          </a:p>
        </p:txBody>
      </p:sp>
      <p:sp>
        <p:nvSpPr>
          <p:cNvPr id="239" name="Response"/>
          <p:cNvSpPr txBox="1"/>
          <p:nvPr/>
        </p:nvSpPr>
        <p:spPr>
          <a:xfrm>
            <a:off x="3018095" y="5746741"/>
            <a:ext cx="1458861" cy="503984"/>
          </a:xfrm>
          <a:prstGeom prst="rect">
            <a:avLst/>
          </a:prstGeom>
          <a:ln w="12700">
            <a:miter/>
          </a:ln>
        </p:spPr>
        <p:txBody>
          <a:bodyPr wrap="none" lIns="38100" tIns="38100" rIns="38100" bIns="38100" anchor="ctr">
            <a:spAutoFit/>
          </a:bodyPr>
          <a:lstStyle>
            <a:lvl1pPr>
              <a:defRPr sz="3700"/>
            </a:lvl1pPr>
          </a:lstStyle>
          <a:p>
            <a:pPr>
              <a:defRPr/>
            </a:pPr>
            <a:r>
              <a:rPr lang="ko-KR" altLang="en-US" sz="2775"/>
              <a:t>Response</a:t>
            </a:r>
          </a:p>
        </p:txBody>
      </p:sp>
      <p:grpSp>
        <p:nvGrpSpPr>
          <p:cNvPr id="26" name="그룹 1012"/>
          <p:cNvGrpSpPr/>
          <p:nvPr/>
        </p:nvGrpSpPr>
        <p:grpSpPr>
          <a:xfrm>
            <a:off x="-372326" y="349154"/>
            <a:ext cx="11751982" cy="1121424"/>
            <a:chOff x="360011" y="-836465"/>
            <a:chExt cx="3318532" cy="558419"/>
          </a:xfrm>
        </p:grpSpPr>
        <p:grpSp>
          <p:nvGrpSpPr>
            <p:cNvPr id="27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2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28" name="Object 41"/>
            <p:cNvSpPr txBox="1"/>
            <p:nvPr/>
          </p:nvSpPr>
          <p:spPr>
            <a:xfrm>
              <a:off x="360011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400" dirty="0"/>
                <a:t> </a:t>
              </a:r>
              <a:r>
                <a:rPr lang="ko-KR" altLang="en-US" sz="4400" dirty="0" smtClean="0"/>
                <a:t>사용자 요청 </a:t>
              </a:r>
              <a:r>
                <a:rPr lang="ko-KR" altLang="en-US" sz="4400" dirty="0" err="1" smtClean="0"/>
                <a:t>로직</a:t>
              </a:r>
              <a:endParaRPr 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5337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merchant_store_product_management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18485"/>
            <a:ext cx="16596894" cy="70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54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merchant_myinformation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092108"/>
            <a:ext cx="16596894" cy="7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0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merchant_delivery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83906"/>
            <a:ext cx="16596894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9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merchant_store_refund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3738" y="3175844"/>
            <a:ext cx="16678956" cy="699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92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093333"/>
            <a:ext cx="16596894" cy="70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98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merchant_couponmanagement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50722"/>
            <a:ext cx="16687800" cy="70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38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4038600" cy="6617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merchant_login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55512"/>
            <a:ext cx="16564168" cy="70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2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merchant_main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" y="3163240"/>
            <a:ext cx="16673094" cy="70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40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merchant_store_board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83907"/>
            <a:ext cx="16564168" cy="69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78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15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merchant_store_board2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83907"/>
            <a:ext cx="16596894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326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그룹화"/>
          <p:cNvGrpSpPr/>
          <p:nvPr/>
        </p:nvGrpSpPr>
        <p:grpSpPr>
          <a:xfrm>
            <a:off x="478605" y="3533138"/>
            <a:ext cx="17330788" cy="4591421"/>
            <a:chOff x="-2" y="-2"/>
            <a:chExt cx="23107717" cy="6121893"/>
          </a:xfrm>
        </p:grpSpPr>
        <p:grpSp>
          <p:nvGrpSpPr>
            <p:cNvPr id="270" name="그룹화"/>
            <p:cNvGrpSpPr/>
            <p:nvPr/>
          </p:nvGrpSpPr>
          <p:grpSpPr>
            <a:xfrm>
              <a:off x="-2" y="-2"/>
              <a:ext cx="23107717" cy="6121893"/>
              <a:chOff x="-300346" y="-365165"/>
              <a:chExt cx="23107715" cy="6121891"/>
            </a:xfrm>
          </p:grpSpPr>
          <p:sp>
            <p:nvSpPr>
              <p:cNvPr id="243" name="client"/>
              <p:cNvSpPr/>
              <p:nvPr/>
            </p:nvSpPr>
            <p:spPr>
              <a:xfrm>
                <a:off x="0" y="0"/>
                <a:ext cx="1951223" cy="1002262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74031"/>
                  <a:satOff val="-29280"/>
                  <a:lumOff val="1532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51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>
                  <a:defRPr/>
                </a:pPr>
                <a:r>
                  <a:rPr lang="ko-KR" altLang="en-US" sz="3825"/>
                  <a:t>client</a:t>
                </a:r>
              </a:p>
            </p:txBody>
          </p:sp>
          <p:sp>
            <p:nvSpPr>
              <p:cNvPr id="244" name="DisparcherServlet"/>
              <p:cNvSpPr/>
              <p:nvPr/>
            </p:nvSpPr>
            <p:spPr>
              <a:xfrm>
                <a:off x="5971612" y="16060"/>
                <a:ext cx="3689550" cy="100226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>
                  <a:defRPr/>
                </a:pPr>
                <a:r>
                  <a:rPr lang="ko-KR" altLang="en-US" sz="2400"/>
                  <a:t>DisparcherServlet</a:t>
                </a:r>
              </a:p>
            </p:txBody>
          </p:sp>
          <p:sp>
            <p:nvSpPr>
              <p:cNvPr id="245" name="HandlerMapping"/>
              <p:cNvSpPr/>
              <p:nvPr/>
            </p:nvSpPr>
            <p:spPr>
              <a:xfrm>
                <a:off x="14189963" y="-54419"/>
                <a:ext cx="3457200" cy="1002262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>
                  <a:defRPr/>
                </a:pPr>
                <a:r>
                  <a:rPr lang="ko-KR" altLang="en-US" sz="2400"/>
                  <a:t>HandlerMapping</a:t>
                </a:r>
              </a:p>
            </p:txBody>
          </p:sp>
          <p:sp>
            <p:nvSpPr>
              <p:cNvPr id="246" name="Controller"/>
              <p:cNvSpPr/>
              <p:nvPr/>
            </p:nvSpPr>
            <p:spPr>
              <a:xfrm>
                <a:off x="14189963" y="1695296"/>
                <a:ext cx="3436441" cy="100226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>
                  <a:defRPr/>
                </a:pPr>
                <a:r>
                  <a:rPr lang="ko-KR" altLang="en-US" sz="2400"/>
                  <a:t>Controller</a:t>
                </a:r>
              </a:p>
            </p:txBody>
          </p:sp>
          <p:sp>
            <p:nvSpPr>
              <p:cNvPr id="247" name="ViewResolver"/>
              <p:cNvSpPr/>
              <p:nvPr/>
            </p:nvSpPr>
            <p:spPr>
              <a:xfrm>
                <a:off x="4614888" y="4754463"/>
                <a:ext cx="2937177" cy="100226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>
                  <a:defRPr/>
                </a:pPr>
                <a:r>
                  <a:rPr lang="ko-KR" altLang="en-US" sz="2400"/>
                  <a:t>ViewResolver</a:t>
                </a:r>
              </a:p>
            </p:txBody>
          </p:sp>
          <p:sp>
            <p:nvSpPr>
              <p:cNvPr id="248" name="View"/>
              <p:cNvSpPr/>
              <p:nvPr/>
            </p:nvSpPr>
            <p:spPr>
              <a:xfrm>
                <a:off x="-300346" y="4754463"/>
                <a:ext cx="2937177" cy="100226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>
                  <a:defRPr/>
                </a:pPr>
                <a:r>
                  <a:rPr lang="ko-KR" altLang="en-US" sz="2400"/>
                  <a:t>View</a:t>
                </a:r>
              </a:p>
            </p:txBody>
          </p:sp>
          <p:sp>
            <p:nvSpPr>
              <p:cNvPr id="249" name="선"/>
              <p:cNvSpPr/>
              <p:nvPr/>
            </p:nvSpPr>
            <p:spPr>
              <a:xfrm>
                <a:off x="2144484" y="501130"/>
                <a:ext cx="348823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/>
                <a:tailEnd type="triangle" w="med" len="med"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>
                  <a:defRPr/>
                </a:pPr>
                <a:endParaRPr lang="ko-KR" altLang="en-US" sz="1350"/>
              </a:p>
            </p:txBody>
          </p:sp>
          <p:sp>
            <p:nvSpPr>
              <p:cNvPr id="250" name="선"/>
              <p:cNvSpPr/>
              <p:nvPr/>
            </p:nvSpPr>
            <p:spPr>
              <a:xfrm>
                <a:off x="9884151" y="446712"/>
                <a:ext cx="413084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/>
                <a:tailEnd type="triangle" w="med" len="med"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>
                  <a:defRPr/>
                </a:pPr>
                <a:endParaRPr lang="ko-KR" altLang="en-US" sz="1350"/>
              </a:p>
            </p:txBody>
          </p:sp>
          <p:sp>
            <p:nvSpPr>
              <p:cNvPr id="251" name="선"/>
              <p:cNvSpPr/>
              <p:nvPr/>
            </p:nvSpPr>
            <p:spPr>
              <a:xfrm flipV="1">
                <a:off x="8936851" y="1190328"/>
                <a:ext cx="1" cy="1042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>
                  <a:defRPr/>
                </a:pPr>
                <a:endParaRPr lang="ko-KR" altLang="en-US" sz="1350"/>
              </a:p>
            </p:txBody>
          </p:sp>
          <p:sp>
            <p:nvSpPr>
              <p:cNvPr id="252" name="선"/>
              <p:cNvSpPr/>
              <p:nvPr/>
            </p:nvSpPr>
            <p:spPr>
              <a:xfrm>
                <a:off x="8941440" y="2196427"/>
                <a:ext cx="507355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/>
                <a:tailEnd type="triangle" w="med" len="med"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>
                  <a:defRPr/>
                </a:pPr>
                <a:endParaRPr lang="ko-KR" altLang="en-US" sz="1350"/>
              </a:p>
            </p:txBody>
          </p:sp>
          <p:sp>
            <p:nvSpPr>
              <p:cNvPr id="253" name="선"/>
              <p:cNvSpPr/>
              <p:nvPr/>
            </p:nvSpPr>
            <p:spPr>
              <a:xfrm flipV="1">
                <a:off x="15667568" y="2892939"/>
                <a:ext cx="1" cy="73771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>
                  <a:defRPr/>
                </a:pPr>
                <a:endParaRPr lang="ko-KR" altLang="en-US" sz="1350"/>
              </a:p>
            </p:txBody>
          </p:sp>
          <p:grpSp>
            <p:nvGrpSpPr>
              <p:cNvPr id="256" name="그룹화"/>
              <p:cNvGrpSpPr/>
              <p:nvPr/>
            </p:nvGrpSpPr>
            <p:grpSpPr>
              <a:xfrm>
                <a:off x="8244601" y="1146104"/>
                <a:ext cx="7400310" cy="2396764"/>
                <a:chOff x="0" y="0"/>
                <a:chExt cx="7400309" cy="2396762"/>
              </a:xfrm>
            </p:grpSpPr>
            <p:sp>
              <p:nvSpPr>
                <p:cNvPr id="254" name="선"/>
                <p:cNvSpPr/>
                <p:nvPr/>
              </p:nvSpPr>
              <p:spPr>
                <a:xfrm>
                  <a:off x="9629" y="2396762"/>
                  <a:ext cx="7390681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/>
                </a:ln>
                <a:effectLst/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/>
                  </a:pPr>
                  <a:endParaRPr lang="ko-KR" altLang="en-US" sz="1350"/>
                </a:p>
              </p:txBody>
            </p:sp>
            <p:sp>
              <p:nvSpPr>
                <p:cNvPr id="255" name="선"/>
                <p:cNvSpPr/>
                <p:nvPr/>
              </p:nvSpPr>
              <p:spPr>
                <a:xfrm flipV="1">
                  <a:off x="-1" y="-1"/>
                  <a:ext cx="2" cy="239676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/>
                  <a:tailEnd type="triangle" w="med" len="med"/>
                </a:ln>
                <a:effectLst/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/>
                  </a:pPr>
                  <a:endParaRPr lang="ko-KR" altLang="en-US" sz="1350"/>
                </a:p>
              </p:txBody>
            </p:sp>
          </p:grpSp>
          <p:sp>
            <p:nvSpPr>
              <p:cNvPr id="257" name="Model…"/>
              <p:cNvSpPr/>
              <p:nvPr/>
            </p:nvSpPr>
            <p:spPr>
              <a:xfrm>
                <a:off x="10276885" y="2561120"/>
                <a:ext cx="2143003" cy="1904002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CF76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algn="ctr" defTabSz="619125">
                  <a:defRPr sz="3200">
                    <a:solidFill>
                      <a:srgbClr val="00CF7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r>
                  <a:rPr lang="ko-KR" altLang="en-US" sz="2400"/>
                  <a:t>Model</a:t>
                </a:r>
              </a:p>
              <a:p>
                <a:pPr algn="ctr" defTabSz="619125">
                  <a:defRPr sz="3200">
                    <a:solidFill>
                      <a:srgbClr val="00CF7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r>
                  <a:rPr lang="ko-KR" altLang="en-US" sz="2400"/>
                  <a:t>And</a:t>
                </a:r>
              </a:p>
              <a:p>
                <a:pPr algn="ctr" defTabSz="619125">
                  <a:defRPr sz="3200">
                    <a:solidFill>
                      <a:srgbClr val="00CF76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r>
                  <a:rPr lang="ko-KR" altLang="en-US" sz="2400"/>
                  <a:t>View</a:t>
                </a:r>
              </a:p>
            </p:txBody>
          </p:sp>
          <p:sp>
            <p:nvSpPr>
              <p:cNvPr id="258" name="선"/>
              <p:cNvSpPr/>
              <p:nvPr/>
            </p:nvSpPr>
            <p:spPr>
              <a:xfrm>
                <a:off x="6842586" y="1238425"/>
                <a:ext cx="1" cy="329593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/>
                <a:tailEnd type="triangle" w="med" len="med"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>
                  <a:defRPr/>
                </a:pPr>
                <a:endParaRPr lang="ko-KR" altLang="en-US" sz="1350"/>
              </a:p>
            </p:txBody>
          </p:sp>
          <p:grpSp>
            <p:nvGrpSpPr>
              <p:cNvPr id="261" name="그룹화"/>
              <p:cNvGrpSpPr/>
              <p:nvPr/>
            </p:nvGrpSpPr>
            <p:grpSpPr>
              <a:xfrm rot="10800000" flipH="1">
                <a:off x="1120412" y="2137597"/>
                <a:ext cx="5746768" cy="2396764"/>
                <a:chOff x="0" y="0"/>
                <a:chExt cx="5746766" cy="2396762"/>
              </a:xfrm>
            </p:grpSpPr>
            <p:sp>
              <p:nvSpPr>
                <p:cNvPr id="259" name="선"/>
                <p:cNvSpPr/>
                <p:nvPr/>
              </p:nvSpPr>
              <p:spPr>
                <a:xfrm>
                  <a:off x="9629" y="2396762"/>
                  <a:ext cx="5737138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/>
                </a:ln>
                <a:effectLst/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/>
                  </a:pPr>
                  <a:endParaRPr lang="ko-KR" altLang="en-US" sz="1350"/>
                </a:p>
              </p:txBody>
            </p:sp>
            <p:sp>
              <p:nvSpPr>
                <p:cNvPr id="260" name="선"/>
                <p:cNvSpPr/>
                <p:nvPr/>
              </p:nvSpPr>
              <p:spPr>
                <a:xfrm flipV="1">
                  <a:off x="-1" y="-1"/>
                  <a:ext cx="2" cy="239676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/>
                  <a:tailEnd type="triangle" w="med" len="med"/>
                </a:ln>
                <a:effectLst/>
              </p:spPr>
              <p:txBody>
                <a:bodyPr wrap="square" lIns="38100" tIns="38100" rIns="38100" bIns="38100" anchor="ctr">
                  <a:noAutofit/>
                </a:bodyPr>
                <a:lstStyle/>
                <a:p>
                  <a:pPr>
                    <a:defRPr/>
                  </a:pPr>
                  <a:endParaRPr lang="ko-KR" altLang="en-US" sz="1350"/>
                </a:p>
              </p:txBody>
            </p:sp>
          </p:grpSp>
          <p:sp>
            <p:nvSpPr>
              <p:cNvPr id="262" name="1. 요청"/>
              <p:cNvSpPr txBox="1"/>
              <p:nvPr/>
            </p:nvSpPr>
            <p:spPr>
              <a:xfrm>
                <a:off x="3286432" y="-238604"/>
                <a:ext cx="1846944" cy="782404"/>
              </a:xfrm>
              <a:prstGeom prst="rect">
                <a:avLst/>
              </a:prstGeom>
              <a:noFill/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>
                  <a:defRPr sz="3700"/>
                </a:lvl1pPr>
              </a:lstStyle>
              <a:p>
                <a:pPr>
                  <a:defRPr/>
                </a:pPr>
                <a:r>
                  <a:rPr lang="ko-KR" altLang="en-US" sz="2775"/>
                  <a:t>1. 요청</a:t>
                </a:r>
              </a:p>
            </p:txBody>
          </p:sp>
          <p:sp>
            <p:nvSpPr>
              <p:cNvPr id="263" name="2. Controller 검색"/>
              <p:cNvSpPr txBox="1"/>
              <p:nvPr/>
            </p:nvSpPr>
            <p:spPr>
              <a:xfrm>
                <a:off x="10044328" y="-365165"/>
                <a:ext cx="3766918" cy="817535"/>
              </a:xfrm>
              <a:prstGeom prst="rect">
                <a:avLst/>
              </a:prstGeom>
              <a:noFill/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>
                  <a:defRPr sz="3700"/>
                </a:lvl1pPr>
              </a:lstStyle>
              <a:p>
                <a:pPr>
                  <a:defRPr/>
                </a:pPr>
                <a:r>
                  <a:rPr lang="ko-KR" altLang="en-US" sz="2775"/>
                  <a:t>2. Controller 검색</a:t>
                </a:r>
              </a:p>
            </p:txBody>
          </p:sp>
          <p:sp>
            <p:nvSpPr>
              <p:cNvPr id="264" name="3. 요청 처리"/>
              <p:cNvSpPr txBox="1"/>
              <p:nvPr/>
            </p:nvSpPr>
            <p:spPr>
              <a:xfrm>
                <a:off x="10005066" y="1352475"/>
                <a:ext cx="2589048" cy="718059"/>
              </a:xfrm>
              <a:prstGeom prst="rect">
                <a:avLst/>
              </a:prstGeom>
              <a:noFill/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>
                  <a:defRPr sz="3700"/>
                </a:lvl1pPr>
              </a:lstStyle>
              <a:p>
                <a:pPr>
                  <a:defRPr/>
                </a:pPr>
                <a:r>
                  <a:rPr lang="ko-KR" altLang="en-US" sz="2775"/>
                  <a:t>3. 요청 처리</a:t>
                </a:r>
              </a:p>
            </p:txBody>
          </p:sp>
          <p:sp>
            <p:nvSpPr>
              <p:cNvPr id="265" name="4. ModelAndView 리턴"/>
              <p:cNvSpPr txBox="1"/>
              <p:nvPr/>
            </p:nvSpPr>
            <p:spPr>
              <a:xfrm>
                <a:off x="9304609" y="4389315"/>
                <a:ext cx="5098086" cy="996764"/>
              </a:xfrm>
              <a:prstGeom prst="rect">
                <a:avLst/>
              </a:prstGeom>
              <a:noFill/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>
                  <a:defRPr sz="3700"/>
                </a:lvl1pPr>
              </a:lstStyle>
              <a:p>
                <a:pPr>
                  <a:defRPr/>
                </a:pPr>
                <a:r>
                  <a:rPr lang="ko-KR" altLang="en-US" sz="2775"/>
                  <a:t>4. ModelAndView 리턴</a:t>
                </a:r>
              </a:p>
            </p:txBody>
          </p:sp>
          <p:sp>
            <p:nvSpPr>
              <p:cNvPr id="266" name="5. 응답 출력"/>
              <p:cNvSpPr txBox="1"/>
              <p:nvPr/>
            </p:nvSpPr>
            <p:spPr>
              <a:xfrm>
                <a:off x="3917106" y="1224719"/>
                <a:ext cx="2627749" cy="821950"/>
              </a:xfrm>
              <a:prstGeom prst="rect">
                <a:avLst/>
              </a:prstGeom>
              <a:noFill/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>
                  <a:defRPr sz="3700"/>
                </a:lvl1pPr>
              </a:lstStyle>
              <a:p>
                <a:pPr>
                  <a:defRPr/>
                </a:pPr>
                <a:r>
                  <a:rPr lang="ko-KR" altLang="en-US" sz="2775" dirty="0"/>
                  <a:t>5. 응답 출력</a:t>
                </a:r>
              </a:p>
            </p:txBody>
          </p:sp>
          <p:sp>
            <p:nvSpPr>
              <p:cNvPr id="267" name="Repository"/>
              <p:cNvSpPr/>
              <p:nvPr/>
            </p:nvSpPr>
            <p:spPr>
              <a:xfrm>
                <a:off x="18920742" y="1801139"/>
                <a:ext cx="2594972" cy="100226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>
                  <a:defRPr/>
                </a:pPr>
                <a:r>
                  <a:rPr lang="ko-KR" altLang="en-US" sz="2400"/>
                  <a:t>Repository</a:t>
                </a:r>
              </a:p>
            </p:txBody>
          </p:sp>
          <p:sp>
            <p:nvSpPr>
              <p:cNvPr id="268" name="Oracle"/>
              <p:cNvSpPr/>
              <p:nvPr/>
            </p:nvSpPr>
            <p:spPr>
              <a:xfrm>
                <a:off x="18948312" y="3840424"/>
                <a:ext cx="2539832" cy="1002263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>
                  <a:defRPr/>
                </a:pPr>
                <a:r>
                  <a:rPr lang="ko-KR" altLang="en-US" sz="2400"/>
                  <a:t>Oracle</a:t>
                </a:r>
              </a:p>
            </p:txBody>
          </p:sp>
          <p:sp>
            <p:nvSpPr>
              <p:cNvPr id="269" name="3-1. 비즈니스 로직 처리"/>
              <p:cNvSpPr txBox="1"/>
              <p:nvPr/>
            </p:nvSpPr>
            <p:spPr>
              <a:xfrm>
                <a:off x="17801376" y="998528"/>
                <a:ext cx="5005993" cy="718060"/>
              </a:xfrm>
              <a:prstGeom prst="rect">
                <a:avLst/>
              </a:prstGeom>
              <a:noFill/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>
                <a:lvl1pPr>
                  <a:defRPr sz="3700"/>
                </a:lvl1pPr>
              </a:lstStyle>
              <a:p>
                <a:pPr>
                  <a:defRPr/>
                </a:pPr>
                <a:r>
                  <a:rPr lang="ko-KR" altLang="en-US" sz="2775" dirty="0"/>
                  <a:t>3-1. 비즈니스 </a:t>
                </a:r>
                <a:r>
                  <a:rPr lang="ko-KR" altLang="en-US" sz="2775" dirty="0" err="1"/>
                  <a:t>로직</a:t>
                </a:r>
                <a:r>
                  <a:rPr lang="ko-KR" altLang="en-US" sz="2775" dirty="0"/>
                  <a:t> 처리</a:t>
                </a:r>
              </a:p>
            </p:txBody>
          </p:sp>
        </p:grpSp>
        <p:sp>
          <p:nvSpPr>
            <p:cNvPr id="271" name="선"/>
            <p:cNvSpPr/>
            <p:nvPr/>
          </p:nvSpPr>
          <p:spPr>
            <a:xfrm>
              <a:off x="18047280" y="2597058"/>
              <a:ext cx="113172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>
                <a:defRPr/>
              </a:pPr>
              <a:endParaRPr lang="ko-KR" altLang="en-US" sz="1350"/>
            </a:p>
          </p:txBody>
        </p:sp>
        <p:sp>
          <p:nvSpPr>
            <p:cNvPr id="272" name="선"/>
            <p:cNvSpPr/>
            <p:nvPr/>
          </p:nvSpPr>
          <p:spPr>
            <a:xfrm>
              <a:off x="20506872" y="3164424"/>
              <a:ext cx="1" cy="9347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>
                <a:defRPr/>
              </a:pPr>
              <a:endParaRPr lang="ko-KR" altLang="en-US" sz="1350"/>
            </a:p>
          </p:txBody>
        </p:sp>
      </p:grpSp>
      <p:grpSp>
        <p:nvGrpSpPr>
          <p:cNvPr id="35" name="그룹 1012"/>
          <p:cNvGrpSpPr/>
          <p:nvPr/>
        </p:nvGrpSpPr>
        <p:grpSpPr>
          <a:xfrm>
            <a:off x="-405644" y="458589"/>
            <a:ext cx="12292844" cy="1121424"/>
            <a:chOff x="360011" y="-836465"/>
            <a:chExt cx="3318532" cy="558419"/>
          </a:xfrm>
        </p:grpSpPr>
        <p:grpSp>
          <p:nvGrpSpPr>
            <p:cNvPr id="36" name="그룹 1013"/>
            <p:cNvGrpSpPr/>
            <p:nvPr/>
          </p:nvGrpSpPr>
          <p:grpSpPr>
            <a:xfrm>
              <a:off x="663221" y="-836465"/>
              <a:ext cx="2737856" cy="558419"/>
              <a:chOff x="663221" y="-836465"/>
              <a:chExt cx="2737856" cy="558419"/>
            </a:xfrm>
          </p:grpSpPr>
          <p:pic>
            <p:nvPicPr>
              <p:cNvPr id="38" name="Object 3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221" y="-836465"/>
                <a:ext cx="2737856" cy="558419"/>
              </a:xfrm>
              <a:prstGeom prst="rect">
                <a:avLst/>
              </a:prstGeom>
            </p:spPr>
          </p:pic>
        </p:grpSp>
        <p:sp>
          <p:nvSpPr>
            <p:cNvPr id="37" name="Object 41"/>
            <p:cNvSpPr txBox="1"/>
            <p:nvPr/>
          </p:nvSpPr>
          <p:spPr>
            <a:xfrm>
              <a:off x="360011" y="-748829"/>
              <a:ext cx="3318532" cy="383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dirty="0" smtClean="0"/>
                <a:t>서비스 구조도</a:t>
              </a:r>
              <a:endParaRPr lang="en-US" altLang="ko-KR" sz="4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113728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merchant_store_main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3454" y="3157673"/>
            <a:ext cx="16599239" cy="69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63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merchant_store_productManagement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58259"/>
            <a:ext cx="16596894" cy="70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86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merchant_store_productManagement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76723"/>
            <a:ext cx="16596894" cy="69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02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Admin_Board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63392"/>
            <a:ext cx="16596894" cy="700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68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Admin_Category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68810"/>
            <a:ext cx="16564168" cy="700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19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Admin_Main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04346" y="3848100"/>
            <a:ext cx="5477022" cy="47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9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Admin_Notice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3157673"/>
            <a:ext cx="16596894" cy="70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01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Admin_product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83906"/>
            <a:ext cx="1656416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64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 dirty="0">
                <a:solidFill>
                  <a:srgbClr val="383838"/>
                </a:solidFill>
                <a:latin typeface="Noto Serif CJK KR Light"/>
                <a:cs typeface="Noto Serif CJK KR Light"/>
              </a:rPr>
              <a:t>Admin_product_2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628" y="3154240"/>
            <a:ext cx="16598066" cy="70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42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7650" y="695238"/>
            <a:ext cx="18661014" cy="21429"/>
            <a:chOff x="-187650" y="695238"/>
            <a:chExt cx="186610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7650" y="695238"/>
              <a:ext cx="186610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944" y="240171"/>
            <a:ext cx="882430" cy="14286"/>
            <a:chOff x="2813944" y="240171"/>
            <a:chExt cx="88243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2813944" y="240171"/>
              <a:ext cx="88243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55" y="238112"/>
            <a:ext cx="2714717" cy="293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50516" y="238111"/>
            <a:ext cx="6432178" cy="2933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2</a:t>
            </a:r>
            <a:r>
              <a:rPr lang="ko-KR" altLang="en-US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차 </a:t>
            </a:r>
            <a:r>
              <a:rPr lang="en-US" altLang="ko-KR" sz="1400">
                <a:solidFill>
                  <a:srgbClr val="383838"/>
                </a:solidFill>
                <a:latin typeface="Noto Serif CJK KR Light"/>
                <a:cs typeface="Noto Serif CJK KR Light"/>
              </a:rPr>
              <a:t>Spring Project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718526" y="1150850"/>
            <a:ext cx="3133405" cy="752681"/>
            <a:chOff x="4410395" y="1647619"/>
            <a:chExt cx="2475106" cy="55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10395" y="1647619"/>
              <a:ext cx="2475106" cy="5584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9600" y="1370131"/>
            <a:ext cx="3318532" cy="3443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rgbClr val="383838"/>
                </a:solidFill>
                <a:latin typeface="Noto Serif CJK KR Light"/>
                <a:cs typeface="Noto Serif CJK KR Light"/>
              </a:rPr>
              <a:t>ozHouse class diagram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685800" y="2095500"/>
            <a:ext cx="12830251" cy="896438"/>
            <a:chOff x="4410394" y="5448220"/>
            <a:chExt cx="12830251" cy="896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0394" y="5448220"/>
              <a:ext cx="12830251" cy="8964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2600" y="2280285"/>
            <a:ext cx="12649200" cy="653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3700">
                <a:solidFill>
                  <a:srgbClr val="383838"/>
                </a:solidFill>
                <a:latin typeface="Noto Serif CJK KR Light"/>
                <a:cs typeface="Noto Serif CJK KR Light"/>
              </a:rPr>
              <a:t>Admin_store1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14400" y="2261235"/>
            <a:ext cx="457200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</a:p>
        </p:txBody>
      </p: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526" y="3183907"/>
            <a:ext cx="16564168" cy="69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2911</TotalTime>
  <Words>5489</Words>
  <Application>Microsoft Office PowerPoint</Application>
  <PresentationFormat>사용자 지정</PresentationFormat>
  <Paragraphs>1789</Paragraphs>
  <Slides>349</Slides>
  <Notes>123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349</vt:i4>
      </vt:variant>
    </vt:vector>
  </HeadingPairs>
  <TitlesOfParts>
    <vt:vector size="358" baseType="lpstr">
      <vt:lpstr>?? ??</vt:lpstr>
      <vt:lpstr>Helvetica Neue</vt:lpstr>
      <vt:lpstr>Helvetica Neue Medium</vt:lpstr>
      <vt:lpstr>Noto Sans CJK KR Regular</vt:lpstr>
      <vt:lpstr>Noto Serif CJK KR 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이문주</cp:lastModifiedBy>
  <cp:revision>505</cp:revision>
  <dcterms:created xsi:type="dcterms:W3CDTF">2024-01-21T16:43:32Z</dcterms:created>
  <dcterms:modified xsi:type="dcterms:W3CDTF">2024-01-25T02:14:44Z</dcterms:modified>
</cp:coreProperties>
</file>